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6" r:id="rId2"/>
    <p:sldId id="262" r:id="rId3"/>
    <p:sldId id="292" r:id="rId4"/>
    <p:sldId id="283" r:id="rId5"/>
    <p:sldId id="293" r:id="rId6"/>
    <p:sldId id="295" r:id="rId7"/>
    <p:sldId id="296" r:id="rId8"/>
    <p:sldId id="297" r:id="rId9"/>
    <p:sldId id="299" r:id="rId10"/>
    <p:sldId id="267" r:id="rId11"/>
    <p:sldId id="290" r:id="rId12"/>
    <p:sldId id="269" r:id="rId13"/>
    <p:sldId id="270" r:id="rId14"/>
    <p:sldId id="271" r:id="rId15"/>
    <p:sldId id="298" r:id="rId16"/>
    <p:sldId id="308" r:id="rId17"/>
    <p:sldId id="277" r:id="rId18"/>
    <p:sldId id="274" r:id="rId19"/>
    <p:sldId id="278" r:id="rId20"/>
    <p:sldId id="279" r:id="rId21"/>
    <p:sldId id="305" r:id="rId22"/>
    <p:sldId id="306" r:id="rId23"/>
    <p:sldId id="300" r:id="rId24"/>
    <p:sldId id="301" r:id="rId25"/>
    <p:sldId id="282" r:id="rId26"/>
    <p:sldId id="284" r:id="rId27"/>
    <p:sldId id="303" r:id="rId28"/>
    <p:sldId id="285" r:id="rId29"/>
    <p:sldId id="287" r:id="rId30"/>
    <p:sldId id="288" r:id="rId31"/>
    <p:sldId id="272" r:id="rId32"/>
    <p:sldId id="25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344"/>
    <p:restoredTop sz="94663"/>
  </p:normalViewPr>
  <p:slideViewPr>
    <p:cSldViewPr snapToGrid="0" snapToObjects="1">
      <p:cViewPr varScale="1">
        <p:scale>
          <a:sx n="79" d="100"/>
          <a:sy n="79" d="100"/>
        </p:scale>
        <p:origin x="232" y="1016"/>
      </p:cViewPr>
      <p:guideLst/>
    </p:cSldViewPr>
  </p:slideViewPr>
  <p:outlineViewPr>
    <p:cViewPr>
      <p:scale>
        <a:sx n="33" d="100"/>
        <a:sy n="33" d="100"/>
      </p:scale>
      <p:origin x="0" y="-44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2:26:12.813" idx="1">
    <p:pos x="10" y="10"/>
    <p:text>Change these rats to generic mouse silhouettes (not the species-specific ones that show up later)</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6/26/21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67063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4124784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77785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595519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226994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847137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124642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28</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29</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296093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0328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5086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98080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247490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6/26/21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6/26/21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tiff"/><Relationship Id="rId4" Type="http://schemas.openxmlformats.org/officeDocument/2006/relationships/image" Target="../media/image8.svg"/><Relationship Id="rId9" Type="http://schemas.openxmlformats.org/officeDocument/2006/relationships/image" Target="../media/image13.tiff"/><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3.tif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2.tiff"/><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21.tiff"/><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20.tiff"/><Relationship Id="rId4" Type="http://schemas.openxmlformats.org/officeDocument/2006/relationships/image" Target="../media/image8.svg"/><Relationship Id="rId9" Type="http://schemas.openxmlformats.org/officeDocument/2006/relationships/image" Target="../media/image19.tiff"/><Relationship Id="rId1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 Id="rId9" Type="http://schemas.openxmlformats.org/officeDocument/2006/relationships/image" Target="../media/image33.tiff"/></Relationships>
</file>

<file path=ppt/slides/_rels/slide14.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3.tiff"/><Relationship Id="rId7"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36.tif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tiff"/><Relationship Id="rId5" Type="http://schemas.openxmlformats.org/officeDocument/2006/relationships/image" Target="../media/image24.tiff"/><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1.tiff"/><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22.tiff"/><Relationship Id="rId7"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2.tiff"/><Relationship Id="rId5" Type="http://schemas.openxmlformats.org/officeDocument/2006/relationships/image" Target="../media/image24.tiff"/><Relationship Id="rId4" Type="http://schemas.openxmlformats.org/officeDocument/2006/relationships/image" Target="../media/image23.tif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tiff"/><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tiff"/><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200.png"/><Relationship Id="rId7" Type="http://schemas.openxmlformats.org/officeDocument/2006/relationships/image" Target="../media/image47.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customXml" Target="../ink/ink2.xml"/><Relationship Id="rId9" Type="http://schemas.openxmlformats.org/officeDocument/2006/relationships/image" Target="../media/image49.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t>Renata M. Diaz and S. K. Morgan Ernest</a:t>
            </a:r>
          </a:p>
          <a:p>
            <a:r>
              <a:rPr lang="en-US" dirty="0"/>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4354" y="1936620"/>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188" y="1962762"/>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494" y="2031705"/>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246" y="2038891"/>
            <a:ext cx="914400" cy="914400"/>
          </a:xfrm>
          <a:prstGeom prst="rect">
            <a:avLst/>
          </a:prstGeom>
        </p:spPr>
      </p:pic>
      <p:pic>
        <p:nvPicPr>
          <p:cNvPr id="88" name="Picture 87">
            <a:extLst>
              <a:ext uri="{FF2B5EF4-FFF2-40B4-BE49-F238E27FC236}">
                <a16:creationId xmlns:a16="http://schemas.microsoft.com/office/drawing/2014/main" id="{1B036ADD-CFAF-E54A-BEC8-84378462F2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5296" y="2816723"/>
            <a:ext cx="2056049" cy="914400"/>
          </a:xfrm>
          <a:prstGeom prst="rect">
            <a:avLst/>
          </a:prstGeom>
        </p:spPr>
      </p:pic>
      <p:pic>
        <p:nvPicPr>
          <p:cNvPr id="89" name="Picture 88">
            <a:extLst>
              <a:ext uri="{FF2B5EF4-FFF2-40B4-BE49-F238E27FC236}">
                <a16:creationId xmlns:a16="http://schemas.microsoft.com/office/drawing/2014/main" id="{8D2EA1DB-0263-1849-97F1-FE47B87835B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60" y="4548357"/>
            <a:ext cx="758262" cy="622839"/>
          </a:xfrm>
          <a:prstGeom prst="rect">
            <a:avLst/>
          </a:prstGeom>
        </p:spPr>
      </p:pic>
      <p:pic>
        <p:nvPicPr>
          <p:cNvPr id="9" name="Graphic 8" descr="Checkmark with solid fill">
            <a:extLst>
              <a:ext uri="{FF2B5EF4-FFF2-40B4-BE49-F238E27FC236}">
                <a16:creationId xmlns:a16="http://schemas.microsoft.com/office/drawing/2014/main" id="{192E8E60-D349-5242-9F46-B9E9ABBA6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343" y="2939927"/>
            <a:ext cx="791196" cy="791196"/>
          </a:xfrm>
          <a:prstGeom prst="rect">
            <a:avLst/>
          </a:prstGeom>
        </p:spPr>
      </p:pic>
      <p:pic>
        <p:nvPicPr>
          <p:cNvPr id="90" name="Graphic 89" descr="Checkmark with solid fill">
            <a:extLst>
              <a:ext uri="{FF2B5EF4-FFF2-40B4-BE49-F238E27FC236}">
                <a16:creationId xmlns:a16="http://schemas.microsoft.com/office/drawing/2014/main" id="{4FA7C0D5-E334-DD40-ADB8-E5E6BA0C42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2790" y="2946105"/>
            <a:ext cx="791196" cy="791196"/>
          </a:xfrm>
          <a:prstGeom prst="rect">
            <a:avLst/>
          </a:prstGeom>
        </p:spPr>
      </p:pic>
      <p:pic>
        <p:nvPicPr>
          <p:cNvPr id="91" name="Graphic 90" descr="Checkmark with solid fill">
            <a:extLst>
              <a:ext uri="{FF2B5EF4-FFF2-40B4-BE49-F238E27FC236}">
                <a16:creationId xmlns:a16="http://schemas.microsoft.com/office/drawing/2014/main" id="{DEF78CE3-D51B-2A48-B962-2D2AE124A9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4354" y="4380000"/>
            <a:ext cx="791196" cy="791196"/>
          </a:xfrm>
          <a:prstGeom prst="rect">
            <a:avLst/>
          </a:prstGeom>
        </p:spPr>
      </p:pic>
      <p:pic>
        <p:nvPicPr>
          <p:cNvPr id="92" name="Graphic 91" descr="Checkmark with solid fill">
            <a:extLst>
              <a:ext uri="{FF2B5EF4-FFF2-40B4-BE49-F238E27FC236}">
                <a16:creationId xmlns:a16="http://schemas.microsoft.com/office/drawing/2014/main" id="{F4C62F02-346E-5842-BAE9-C4992F89D3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0184" y="4380000"/>
            <a:ext cx="791196" cy="791196"/>
          </a:xfrm>
          <a:prstGeom prst="rect">
            <a:avLst/>
          </a:prstGeom>
        </p:spPr>
      </p:pic>
      <p:pic>
        <p:nvPicPr>
          <p:cNvPr id="93" name="Picture 92">
            <a:extLst>
              <a:ext uri="{FF2B5EF4-FFF2-40B4-BE49-F238E27FC236}">
                <a16:creationId xmlns:a16="http://schemas.microsoft.com/office/drawing/2014/main" id="{5330BB54-D568-A84F-A940-BC7292FC16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6204" y="2816723"/>
            <a:ext cx="2056049" cy="914400"/>
          </a:xfrm>
          <a:prstGeom prst="rect">
            <a:avLst/>
          </a:prstGeom>
        </p:spPr>
      </p:pic>
      <p:pic>
        <p:nvPicPr>
          <p:cNvPr id="94" name="Picture 93">
            <a:extLst>
              <a:ext uri="{FF2B5EF4-FFF2-40B4-BE49-F238E27FC236}">
                <a16:creationId xmlns:a16="http://schemas.microsoft.com/office/drawing/2014/main" id="{07C28F25-ADD3-DF45-9258-6BF9C6B25C0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66768" y="4548357"/>
            <a:ext cx="758262" cy="622839"/>
          </a:xfrm>
          <a:prstGeom prst="rect">
            <a:avLst/>
          </a:prstGeom>
        </p:spPr>
      </p:pic>
      <p:pic>
        <p:nvPicPr>
          <p:cNvPr id="95" name="Graphic 94" descr="Checkmark with solid fill">
            <a:extLst>
              <a:ext uri="{FF2B5EF4-FFF2-40B4-BE49-F238E27FC236}">
                <a16:creationId xmlns:a16="http://schemas.microsoft.com/office/drawing/2014/main" id="{B4B3851C-E4B8-C845-ABFB-4540D92DE6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05251" y="2939927"/>
            <a:ext cx="791196" cy="791196"/>
          </a:xfrm>
          <a:prstGeom prst="rect">
            <a:avLst/>
          </a:prstGeom>
        </p:spPr>
      </p:pic>
      <p:pic>
        <p:nvPicPr>
          <p:cNvPr id="96" name="Graphic 95" descr="Checkmark with solid fill">
            <a:extLst>
              <a:ext uri="{FF2B5EF4-FFF2-40B4-BE49-F238E27FC236}">
                <a16:creationId xmlns:a16="http://schemas.microsoft.com/office/drawing/2014/main" id="{CC8A4401-71CF-2D49-A638-77FA2D1370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3698" y="2946105"/>
            <a:ext cx="791196" cy="791196"/>
          </a:xfrm>
          <a:prstGeom prst="rect">
            <a:avLst/>
          </a:prstGeom>
        </p:spPr>
      </p:pic>
      <p:pic>
        <p:nvPicPr>
          <p:cNvPr id="98" name="Graphic 97" descr="Checkmark with solid fill">
            <a:extLst>
              <a:ext uri="{FF2B5EF4-FFF2-40B4-BE49-F238E27FC236}">
                <a16:creationId xmlns:a16="http://schemas.microsoft.com/office/drawing/2014/main" id="{E5701311-0CC7-954E-9C25-52CE60B85D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81092" y="4380000"/>
            <a:ext cx="791196" cy="791196"/>
          </a:xfrm>
          <a:prstGeom prst="rect">
            <a:avLst/>
          </a:prstGeom>
        </p:spPr>
      </p:pic>
      <p:pic>
        <p:nvPicPr>
          <p:cNvPr id="99" name="Graphic 98" descr="Close with solid fill">
            <a:extLst>
              <a:ext uri="{FF2B5EF4-FFF2-40B4-BE49-F238E27FC236}">
                <a16:creationId xmlns:a16="http://schemas.microsoft.com/office/drawing/2014/main" id="{C33D1F17-3FA2-1E44-87D0-D9CC4D1C05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99170" y="4256796"/>
            <a:ext cx="914400" cy="914400"/>
          </a:xfrm>
          <a:prstGeom prst="rect">
            <a:avLst/>
          </a:prstGeom>
        </p:spPr>
      </p:pic>
    </p:spTree>
    <p:extLst>
      <p:ext uri="{BB962C8B-B14F-4D97-AF65-F5344CB8AC3E}">
        <p14:creationId xmlns:p14="http://schemas.microsoft.com/office/powerpoint/2010/main" val="18898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7041" y="1947409"/>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6730" y="1947409"/>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670" y="2025527"/>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9628" y="2025527"/>
            <a:ext cx="914400" cy="914400"/>
          </a:xfrm>
          <a:prstGeom prst="rect">
            <a:avLst/>
          </a:prstGeom>
        </p:spPr>
      </p:pic>
      <p:sp>
        <p:nvSpPr>
          <p:cNvPr id="46" name="Rectangle 45">
            <a:extLst>
              <a:ext uri="{FF2B5EF4-FFF2-40B4-BE49-F238E27FC236}">
                <a16:creationId xmlns:a16="http://schemas.microsoft.com/office/drawing/2014/main" id="{5F026110-5E5B-2C43-854E-BF520692CAEB}"/>
              </a:ext>
            </a:extLst>
          </p:cNvPr>
          <p:cNvSpPr/>
          <p:nvPr/>
        </p:nvSpPr>
        <p:spPr>
          <a:xfrm>
            <a:off x="8541243" y="3026451"/>
            <a:ext cx="1486827"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1531817-97AB-3B45-AB38-7F57B9AD18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51994" y="4701548"/>
            <a:ext cx="581057" cy="278115"/>
          </a:xfrm>
          <a:prstGeom prst="rect">
            <a:avLst/>
          </a:prstGeom>
        </p:spPr>
      </p:pic>
      <p:sp>
        <p:nvSpPr>
          <p:cNvPr id="48" name="&quot;No&quot; Symbol 47">
            <a:extLst>
              <a:ext uri="{FF2B5EF4-FFF2-40B4-BE49-F238E27FC236}">
                <a16:creationId xmlns:a16="http://schemas.microsoft.com/office/drawing/2014/main" id="{87CF6909-BC0E-9A4E-AA7C-50AC28C073E8}"/>
              </a:ext>
            </a:extLst>
          </p:cNvPr>
          <p:cNvSpPr/>
          <p:nvPr/>
        </p:nvSpPr>
        <p:spPr>
          <a:xfrm>
            <a:off x="9051993" y="4650190"/>
            <a:ext cx="389759" cy="374476"/>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23E65E38-90D6-644E-98B1-2D9EFEC5D1F6}"/>
              </a:ext>
            </a:extLst>
          </p:cNvPr>
          <p:cNvSpPr txBox="1"/>
          <p:nvPr/>
        </p:nvSpPr>
        <p:spPr>
          <a:xfrm>
            <a:off x="9184856" y="3999086"/>
            <a:ext cx="75391" cy="162219"/>
          </a:xfrm>
          <a:prstGeom prst="rect">
            <a:avLst/>
          </a:prstGeom>
          <a:noFill/>
        </p:spPr>
        <p:txBody>
          <a:bodyPr wrap="none" rtlCol="0">
            <a:spAutoFit/>
          </a:bodyPr>
          <a:lstStyle/>
          <a:p>
            <a:endParaRPr lang="en-US" dirty="0"/>
          </a:p>
        </p:txBody>
      </p:sp>
      <p:pic>
        <p:nvPicPr>
          <p:cNvPr id="51" name="Picture 50">
            <a:extLst>
              <a:ext uri="{FF2B5EF4-FFF2-40B4-BE49-F238E27FC236}">
                <a16:creationId xmlns:a16="http://schemas.microsoft.com/office/drawing/2014/main" id="{1DAB2CBC-54B3-694E-A028-813CEB7954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975810" y="4145369"/>
            <a:ext cx="176899" cy="156382"/>
          </a:xfrm>
          <a:prstGeom prst="rect">
            <a:avLst/>
          </a:prstGeom>
        </p:spPr>
      </p:pic>
      <p:pic>
        <p:nvPicPr>
          <p:cNvPr id="52" name="Picture 51">
            <a:extLst>
              <a:ext uri="{FF2B5EF4-FFF2-40B4-BE49-F238E27FC236}">
                <a16:creationId xmlns:a16="http://schemas.microsoft.com/office/drawing/2014/main" id="{0DA7E3D3-5B2D-7B4A-B105-C668F992ECF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96540" y="4062016"/>
            <a:ext cx="176899" cy="156382"/>
          </a:xfrm>
          <a:prstGeom prst="rect">
            <a:avLst/>
          </a:prstGeom>
        </p:spPr>
      </p:pic>
      <p:pic>
        <p:nvPicPr>
          <p:cNvPr id="61" name="Picture 60">
            <a:extLst>
              <a:ext uri="{FF2B5EF4-FFF2-40B4-BE49-F238E27FC236}">
                <a16:creationId xmlns:a16="http://schemas.microsoft.com/office/drawing/2014/main" id="{48D913A9-4754-994C-80F5-355CA16203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01576" y="4192220"/>
            <a:ext cx="176899" cy="156382"/>
          </a:xfrm>
          <a:prstGeom prst="rect">
            <a:avLst/>
          </a:prstGeom>
        </p:spPr>
      </p:pic>
      <p:pic>
        <p:nvPicPr>
          <p:cNvPr id="65" name="Picture 64">
            <a:extLst>
              <a:ext uri="{FF2B5EF4-FFF2-40B4-BE49-F238E27FC236}">
                <a16:creationId xmlns:a16="http://schemas.microsoft.com/office/drawing/2014/main" id="{13BEE6A0-A4EC-8146-8A0A-EA24D357F5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9563" y="4652759"/>
            <a:ext cx="581057" cy="278115"/>
          </a:xfrm>
          <a:prstGeom prst="rect">
            <a:avLst/>
          </a:prstGeom>
        </p:spPr>
      </p:pic>
      <p:sp>
        <p:nvSpPr>
          <p:cNvPr id="6" name="TextBox 5">
            <a:extLst>
              <a:ext uri="{FF2B5EF4-FFF2-40B4-BE49-F238E27FC236}">
                <a16:creationId xmlns:a16="http://schemas.microsoft.com/office/drawing/2014/main" id="{150881B2-0DA8-F54C-9E3E-DC343C09CEF0}"/>
              </a:ext>
            </a:extLst>
          </p:cNvPr>
          <p:cNvSpPr txBox="1"/>
          <p:nvPr/>
        </p:nvSpPr>
        <p:spPr>
          <a:xfrm>
            <a:off x="8194306" y="4866971"/>
            <a:ext cx="118266" cy="236449"/>
          </a:xfrm>
          <a:prstGeom prst="rect">
            <a:avLst/>
          </a:prstGeom>
          <a:noFill/>
        </p:spPr>
        <p:txBody>
          <a:bodyPr wrap="none" rtlCol="0">
            <a:spAutoFit/>
          </a:bodyPr>
          <a:lstStyle/>
          <a:p>
            <a:endParaRPr lang="en-US"/>
          </a:p>
        </p:txBody>
      </p:sp>
      <p:sp>
        <p:nvSpPr>
          <p:cNvPr id="58" name="Rectangle 57">
            <a:extLst>
              <a:ext uri="{FF2B5EF4-FFF2-40B4-BE49-F238E27FC236}">
                <a16:creationId xmlns:a16="http://schemas.microsoft.com/office/drawing/2014/main" id="{43BA0168-B3B6-FA43-BCBB-2F69B712015A}"/>
              </a:ext>
            </a:extLst>
          </p:cNvPr>
          <p:cNvSpPr/>
          <p:nvPr/>
        </p:nvSpPr>
        <p:spPr>
          <a:xfrm>
            <a:off x="6806603" y="3020963"/>
            <a:ext cx="1581803"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E50B0EF-FF6E-5C4B-9374-7A3660EDABD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1578" y="3070770"/>
            <a:ext cx="599405" cy="303931"/>
          </a:xfrm>
          <a:prstGeom prst="rect">
            <a:avLst/>
          </a:prstGeom>
        </p:spPr>
      </p:pic>
      <p:pic>
        <p:nvPicPr>
          <p:cNvPr id="63" name="Picture 62">
            <a:extLst>
              <a:ext uri="{FF2B5EF4-FFF2-40B4-BE49-F238E27FC236}">
                <a16:creationId xmlns:a16="http://schemas.microsoft.com/office/drawing/2014/main" id="{F75A8142-4272-F440-88E2-496A28A7B0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48890" y="3442915"/>
            <a:ext cx="599405" cy="303931"/>
          </a:xfrm>
          <a:prstGeom prst="rect">
            <a:avLst/>
          </a:prstGeom>
        </p:spPr>
      </p:pic>
      <p:pic>
        <p:nvPicPr>
          <p:cNvPr id="68" name="Picture 67">
            <a:extLst>
              <a:ext uri="{FF2B5EF4-FFF2-40B4-BE49-F238E27FC236}">
                <a16:creationId xmlns:a16="http://schemas.microsoft.com/office/drawing/2014/main" id="{DD6534BE-8A28-2F4E-B02D-44CFCB4218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5957" y="3149085"/>
            <a:ext cx="599405" cy="303931"/>
          </a:xfrm>
          <a:prstGeom prst="rect">
            <a:avLst/>
          </a:prstGeom>
        </p:spPr>
      </p:pic>
      <p:pic>
        <p:nvPicPr>
          <p:cNvPr id="72" name="Picture 71">
            <a:extLst>
              <a:ext uri="{FF2B5EF4-FFF2-40B4-BE49-F238E27FC236}">
                <a16:creationId xmlns:a16="http://schemas.microsoft.com/office/drawing/2014/main" id="{BB1CA27C-9C82-0748-9BE5-BCF202C274C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98321" y="3591619"/>
            <a:ext cx="599405" cy="303931"/>
          </a:xfrm>
          <a:prstGeom prst="rect">
            <a:avLst/>
          </a:prstGeom>
        </p:spPr>
      </p:pic>
      <p:pic>
        <p:nvPicPr>
          <p:cNvPr id="74" name="Picture 73">
            <a:extLst>
              <a:ext uri="{FF2B5EF4-FFF2-40B4-BE49-F238E27FC236}">
                <a16:creationId xmlns:a16="http://schemas.microsoft.com/office/drawing/2014/main" id="{D4FF3E89-2F79-C649-A0F6-FE924A572A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69852" y="4165122"/>
            <a:ext cx="176898" cy="155852"/>
          </a:xfrm>
          <a:prstGeom prst="rect">
            <a:avLst/>
          </a:prstGeom>
        </p:spPr>
      </p:pic>
      <p:pic>
        <p:nvPicPr>
          <p:cNvPr id="75" name="Picture 74">
            <a:extLst>
              <a:ext uri="{FF2B5EF4-FFF2-40B4-BE49-F238E27FC236}">
                <a16:creationId xmlns:a16="http://schemas.microsoft.com/office/drawing/2014/main" id="{C5C0695A-B867-B04D-8415-19A59896919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0582" y="4081769"/>
            <a:ext cx="176898" cy="155852"/>
          </a:xfrm>
          <a:prstGeom prst="rect">
            <a:avLst/>
          </a:prstGeom>
        </p:spPr>
      </p:pic>
      <p:pic>
        <p:nvPicPr>
          <p:cNvPr id="78" name="Picture 77">
            <a:extLst>
              <a:ext uri="{FF2B5EF4-FFF2-40B4-BE49-F238E27FC236}">
                <a16:creationId xmlns:a16="http://schemas.microsoft.com/office/drawing/2014/main" id="{39E8385B-5710-E742-87BC-2C9E96F98A2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93998" y="4200971"/>
            <a:ext cx="176898" cy="155852"/>
          </a:xfrm>
          <a:prstGeom prst="rect">
            <a:avLst/>
          </a:prstGeom>
        </p:spPr>
      </p:pic>
      <p:grpSp>
        <p:nvGrpSpPr>
          <p:cNvPr id="7" name="Group 6">
            <a:extLst>
              <a:ext uri="{FF2B5EF4-FFF2-40B4-BE49-F238E27FC236}">
                <a16:creationId xmlns:a16="http://schemas.microsoft.com/office/drawing/2014/main" id="{E7CCB792-CB7D-F948-8F39-7BB3ACFFDE34}"/>
              </a:ext>
            </a:extLst>
          </p:cNvPr>
          <p:cNvGrpSpPr/>
          <p:nvPr/>
        </p:nvGrpSpPr>
        <p:grpSpPr>
          <a:xfrm>
            <a:off x="838201" y="2967547"/>
            <a:ext cx="5449308" cy="2140017"/>
            <a:chOff x="838201" y="2967547"/>
            <a:chExt cx="5449308" cy="2140017"/>
          </a:xfrm>
        </p:grpSpPr>
        <p:grpSp>
          <p:nvGrpSpPr>
            <p:cNvPr id="2" name="Group 1">
              <a:extLst>
                <a:ext uri="{FF2B5EF4-FFF2-40B4-BE49-F238E27FC236}">
                  <a16:creationId xmlns:a16="http://schemas.microsoft.com/office/drawing/2014/main" id="{DEA69892-7C21-4048-9408-2473BD547DEB}"/>
                </a:ext>
              </a:extLst>
            </p:cNvPr>
            <p:cNvGrpSpPr/>
            <p:nvPr/>
          </p:nvGrpSpPr>
          <p:grpSpPr>
            <a:xfrm>
              <a:off x="838201" y="2982073"/>
              <a:ext cx="3466856" cy="2125491"/>
              <a:chOff x="1098396" y="2992528"/>
              <a:chExt cx="5915395" cy="3369795"/>
            </a:xfrm>
          </p:grpSpPr>
          <p:sp>
            <p:nvSpPr>
              <p:cNvPr id="13" name="Rectangle 12">
                <a:extLst>
                  <a:ext uri="{FF2B5EF4-FFF2-40B4-BE49-F238E27FC236}">
                    <a16:creationId xmlns:a16="http://schemas.microsoft.com/office/drawing/2014/main" id="{528256B4-64AB-9443-8C98-0DC1A1F9F8C2}"/>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1EAB641-2B4B-DB40-98FB-FB6508AE786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15" name="&quot;No&quot; Symbol 14">
                <a:extLst>
                  <a:ext uri="{FF2B5EF4-FFF2-40B4-BE49-F238E27FC236}">
                    <a16:creationId xmlns:a16="http://schemas.microsoft.com/office/drawing/2014/main" id="{45095973-3349-0B4A-9636-5525975D125B}"/>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5EC584D8-D45C-BF45-AC18-92F8B690611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17" name="Picture 16">
                <a:extLst>
                  <a:ext uri="{FF2B5EF4-FFF2-40B4-BE49-F238E27FC236}">
                    <a16:creationId xmlns:a16="http://schemas.microsoft.com/office/drawing/2014/main" id="{4085844E-56B5-A64B-A05C-80D9766119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18" name="Picture 17">
                <a:extLst>
                  <a:ext uri="{FF2B5EF4-FFF2-40B4-BE49-F238E27FC236}">
                    <a16:creationId xmlns:a16="http://schemas.microsoft.com/office/drawing/2014/main" id="{31F99028-6BA4-7D42-91A2-1860F6FC3A4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19" name="Picture 18">
                <a:extLst>
                  <a:ext uri="{FF2B5EF4-FFF2-40B4-BE49-F238E27FC236}">
                    <a16:creationId xmlns:a16="http://schemas.microsoft.com/office/drawing/2014/main" id="{1462F10F-D5AB-EF4E-BAFB-0F1EFC0F338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20" name="Picture 19">
                <a:extLst>
                  <a:ext uri="{FF2B5EF4-FFF2-40B4-BE49-F238E27FC236}">
                    <a16:creationId xmlns:a16="http://schemas.microsoft.com/office/drawing/2014/main" id="{42E52EC8-B969-BC43-92A4-659A064DFF5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21" name="Picture 20">
                <a:extLst>
                  <a:ext uri="{FF2B5EF4-FFF2-40B4-BE49-F238E27FC236}">
                    <a16:creationId xmlns:a16="http://schemas.microsoft.com/office/drawing/2014/main" id="{336B4ABC-910B-C743-B97D-05E5A975EE3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22" name="Picture 21">
                <a:extLst>
                  <a:ext uri="{FF2B5EF4-FFF2-40B4-BE49-F238E27FC236}">
                    <a16:creationId xmlns:a16="http://schemas.microsoft.com/office/drawing/2014/main" id="{44172061-7E3A-DA41-8392-0899E108480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23" name="Picture 22">
                <a:extLst>
                  <a:ext uri="{FF2B5EF4-FFF2-40B4-BE49-F238E27FC236}">
                    <a16:creationId xmlns:a16="http://schemas.microsoft.com/office/drawing/2014/main" id="{D12A3C01-E3D8-5843-B615-1BB71C17B1E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grpSp>
            <p:nvGrpSpPr>
              <p:cNvPr id="24" name="Group 23">
                <a:extLst>
                  <a:ext uri="{FF2B5EF4-FFF2-40B4-BE49-F238E27FC236}">
                    <a16:creationId xmlns:a16="http://schemas.microsoft.com/office/drawing/2014/main" id="{979C639E-D7C6-5743-A5F0-0DC54238C846}"/>
                  </a:ext>
                </a:extLst>
              </p:cNvPr>
              <p:cNvGrpSpPr/>
              <p:nvPr/>
            </p:nvGrpSpPr>
            <p:grpSpPr>
              <a:xfrm>
                <a:off x="1098396" y="2992528"/>
                <a:ext cx="2856242" cy="2604911"/>
                <a:chOff x="2135660" y="3222925"/>
                <a:chExt cx="2856242" cy="2604911"/>
              </a:xfrm>
            </p:grpSpPr>
            <p:sp>
              <p:nvSpPr>
                <p:cNvPr id="25" name="Rectangle 24">
                  <a:extLst>
                    <a:ext uri="{FF2B5EF4-FFF2-40B4-BE49-F238E27FC236}">
                      <a16:creationId xmlns:a16="http://schemas.microsoft.com/office/drawing/2014/main" id="{9A47D80C-84F8-F548-A6C1-2684EFA261C9}"/>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216E3D6-86D4-9C49-9BAA-83BFD5D2220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27" name="Picture 26">
                  <a:extLst>
                    <a:ext uri="{FF2B5EF4-FFF2-40B4-BE49-F238E27FC236}">
                      <a16:creationId xmlns:a16="http://schemas.microsoft.com/office/drawing/2014/main" id="{F5E13AFA-F2EB-024C-955E-DDBC67E726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5109" y="4741251"/>
                  <a:ext cx="319424" cy="261487"/>
                </a:xfrm>
                <a:prstGeom prst="rect">
                  <a:avLst/>
                </a:prstGeom>
              </p:spPr>
            </p:pic>
            <p:pic>
              <p:nvPicPr>
                <p:cNvPr id="28" name="Picture 27">
                  <a:extLst>
                    <a:ext uri="{FF2B5EF4-FFF2-40B4-BE49-F238E27FC236}">
                      <a16:creationId xmlns:a16="http://schemas.microsoft.com/office/drawing/2014/main" id="{C86BAA3F-7760-1C4C-B4E7-2C4A51828AD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29" name="Picture 28">
                  <a:extLst>
                    <a:ext uri="{FF2B5EF4-FFF2-40B4-BE49-F238E27FC236}">
                      <a16:creationId xmlns:a16="http://schemas.microsoft.com/office/drawing/2014/main" id="{59EB356E-612C-5D42-9A28-569CD4145C8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30" name="Picture 29">
                  <a:extLst>
                    <a:ext uri="{FF2B5EF4-FFF2-40B4-BE49-F238E27FC236}">
                      <a16:creationId xmlns:a16="http://schemas.microsoft.com/office/drawing/2014/main" id="{CC3A732A-7FA4-3F4E-AE05-732B69F4548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31" name="Picture 30">
                  <a:extLst>
                    <a:ext uri="{FF2B5EF4-FFF2-40B4-BE49-F238E27FC236}">
                      <a16:creationId xmlns:a16="http://schemas.microsoft.com/office/drawing/2014/main" id="{3605D9A5-8A69-E44F-ABB9-FAE49B8698E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32" name="Picture 31">
                  <a:extLst>
                    <a:ext uri="{FF2B5EF4-FFF2-40B4-BE49-F238E27FC236}">
                      <a16:creationId xmlns:a16="http://schemas.microsoft.com/office/drawing/2014/main" id="{30358F1B-8355-6E45-922B-363022232DA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33" name="TextBox 32">
                  <a:extLst>
                    <a:ext uri="{FF2B5EF4-FFF2-40B4-BE49-F238E27FC236}">
                      <a16:creationId xmlns:a16="http://schemas.microsoft.com/office/drawing/2014/main" id="{40E84B7A-15F2-C14F-BBE3-E42EE4FE4BA9}"/>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34" name="Picture 33">
                  <a:extLst>
                    <a:ext uri="{FF2B5EF4-FFF2-40B4-BE49-F238E27FC236}">
                      <a16:creationId xmlns:a16="http://schemas.microsoft.com/office/drawing/2014/main" id="{73E63D49-0863-AA4B-9C00-5D95731A0A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60514" y="4810861"/>
                  <a:ext cx="319424" cy="261487"/>
                </a:xfrm>
                <a:prstGeom prst="rect">
                  <a:avLst/>
                </a:prstGeom>
              </p:spPr>
            </p:pic>
            <p:pic>
              <p:nvPicPr>
                <p:cNvPr id="35" name="Picture 34">
                  <a:extLst>
                    <a:ext uri="{FF2B5EF4-FFF2-40B4-BE49-F238E27FC236}">
                      <a16:creationId xmlns:a16="http://schemas.microsoft.com/office/drawing/2014/main" id="{D05BCCC6-FF44-2E4C-9BCD-85B534E6E10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36" name="Picture 35">
                <a:extLst>
                  <a:ext uri="{FF2B5EF4-FFF2-40B4-BE49-F238E27FC236}">
                    <a16:creationId xmlns:a16="http://schemas.microsoft.com/office/drawing/2014/main" id="{778C11A2-776C-1F48-992A-4B8E3B622F2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37" name="Picture 36">
                <a:extLst>
                  <a:ext uri="{FF2B5EF4-FFF2-40B4-BE49-F238E27FC236}">
                    <a16:creationId xmlns:a16="http://schemas.microsoft.com/office/drawing/2014/main" id="{33E3E7AF-A61B-6946-9A5C-AED1F7C40D5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40" name="Picture 39">
                <a:extLst>
                  <a:ext uri="{FF2B5EF4-FFF2-40B4-BE49-F238E27FC236}">
                    <a16:creationId xmlns:a16="http://schemas.microsoft.com/office/drawing/2014/main" id="{F930CE5C-71BB-2847-99CC-1BC87635439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41" name="Picture 40">
                <a:extLst>
                  <a:ext uri="{FF2B5EF4-FFF2-40B4-BE49-F238E27FC236}">
                    <a16:creationId xmlns:a16="http://schemas.microsoft.com/office/drawing/2014/main" id="{CBF3A225-AEBE-9B4F-A7D7-4FD86BF3CBC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42" name="Picture 41">
                <a:extLst>
                  <a:ext uri="{FF2B5EF4-FFF2-40B4-BE49-F238E27FC236}">
                    <a16:creationId xmlns:a16="http://schemas.microsoft.com/office/drawing/2014/main" id="{D43C977E-77F5-D844-9890-049026E7D1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43" name="Picture 42">
                <a:extLst>
                  <a:ext uri="{FF2B5EF4-FFF2-40B4-BE49-F238E27FC236}">
                    <a16:creationId xmlns:a16="http://schemas.microsoft.com/office/drawing/2014/main" id="{3544F967-6A45-8C48-A579-5BAFEDEFD69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grpSp>
        <p:pic>
          <p:nvPicPr>
            <p:cNvPr id="1028" name="Picture 4">
              <a:extLst>
                <a:ext uri="{FF2B5EF4-FFF2-40B4-BE49-F238E27FC236}">
                  <a16:creationId xmlns:a16="http://schemas.microsoft.com/office/drawing/2014/main" id="{1F04C4F3-4DC9-E741-8E47-70DDFFC753D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C08BEA0-EB0E-D642-A9AA-80BC4CED90CF}"/>
              </a:ext>
            </a:extLst>
          </p:cNvPr>
          <p:cNvSpPr txBox="1"/>
          <p:nvPr/>
        </p:nvSpPr>
        <p:spPr>
          <a:xfrm>
            <a:off x="5394960" y="6244046"/>
            <a:ext cx="184731" cy="369332"/>
          </a:xfrm>
          <a:prstGeom prst="rect">
            <a:avLst/>
          </a:prstGeom>
          <a:noFill/>
        </p:spPr>
        <p:txBody>
          <a:bodyPr wrap="none" rtlCol="0">
            <a:spAutoFit/>
          </a:bodyPr>
          <a:lstStyle/>
          <a:p>
            <a:endParaRPr lang="en-US" dirty="0"/>
          </a:p>
        </p:txBody>
      </p:sp>
      <p:pic>
        <p:nvPicPr>
          <p:cNvPr id="1032" name="Picture 8">
            <a:extLst>
              <a:ext uri="{FF2B5EF4-FFF2-40B4-BE49-F238E27FC236}">
                <a16:creationId xmlns:a16="http://schemas.microsoft.com/office/drawing/2014/main" id="{8ECA5867-DCFE-C54D-9940-8FFEF41F0C2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146038" y="2992922"/>
            <a:ext cx="1727684" cy="17276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C82E0394-D387-6949-8EC7-90816C20281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695" y="4012946"/>
            <a:ext cx="176898" cy="155852"/>
          </a:xfrm>
          <a:prstGeom prst="rect">
            <a:avLst/>
          </a:prstGeom>
        </p:spPr>
      </p:pic>
      <p:pic>
        <p:nvPicPr>
          <p:cNvPr id="66" name="Picture 65">
            <a:extLst>
              <a:ext uri="{FF2B5EF4-FFF2-40B4-BE49-F238E27FC236}">
                <a16:creationId xmlns:a16="http://schemas.microsoft.com/office/drawing/2014/main" id="{FFF9C1E8-0D11-8848-AE8C-F7443BF23FA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9578" y="3921533"/>
            <a:ext cx="176898" cy="155852"/>
          </a:xfrm>
          <a:prstGeom prst="rect">
            <a:avLst/>
          </a:prstGeom>
        </p:spPr>
      </p:pic>
      <p:pic>
        <p:nvPicPr>
          <p:cNvPr id="67" name="Picture 66">
            <a:extLst>
              <a:ext uri="{FF2B5EF4-FFF2-40B4-BE49-F238E27FC236}">
                <a16:creationId xmlns:a16="http://schemas.microsoft.com/office/drawing/2014/main" id="{36E1A026-9278-6141-B750-C186831D20E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52709" y="3895481"/>
            <a:ext cx="176898" cy="155852"/>
          </a:xfrm>
          <a:prstGeom prst="rect">
            <a:avLst/>
          </a:prstGeom>
        </p:spPr>
      </p:pic>
      <p:pic>
        <p:nvPicPr>
          <p:cNvPr id="69" name="Picture 68">
            <a:extLst>
              <a:ext uri="{FF2B5EF4-FFF2-40B4-BE49-F238E27FC236}">
                <a16:creationId xmlns:a16="http://schemas.microsoft.com/office/drawing/2014/main" id="{D579BB19-FC18-7F45-873C-DBE951F444A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33051" y="3895481"/>
            <a:ext cx="176898" cy="155852"/>
          </a:xfrm>
          <a:prstGeom prst="rect">
            <a:avLst/>
          </a:prstGeom>
        </p:spPr>
      </p:pic>
      <p:pic>
        <p:nvPicPr>
          <p:cNvPr id="70" name="Picture 69">
            <a:extLst>
              <a:ext uri="{FF2B5EF4-FFF2-40B4-BE49-F238E27FC236}">
                <a16:creationId xmlns:a16="http://schemas.microsoft.com/office/drawing/2014/main" id="{52EB3260-C353-F94E-81E4-9834AF079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02015" y="3907618"/>
            <a:ext cx="176898" cy="155852"/>
          </a:xfrm>
          <a:prstGeom prst="rect">
            <a:avLst/>
          </a:prstGeom>
        </p:spPr>
      </p:pic>
    </p:spTree>
    <p:extLst>
      <p:ext uri="{BB962C8B-B14F-4D97-AF65-F5344CB8AC3E}">
        <p14:creationId xmlns:p14="http://schemas.microsoft.com/office/powerpoint/2010/main" val="100362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369332"/>
          </a:xfrm>
          <a:prstGeom prst="rect">
            <a:avLst/>
          </a:prstGeom>
          <a:noFill/>
        </p:spPr>
        <p:txBody>
          <a:bodyPr wrap="none" rtlCol="0">
            <a:spAutoFit/>
          </a:bodyPr>
          <a:lstStyle/>
          <a:p>
            <a:endParaRPr lang="en-US"/>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7857" y="2688338"/>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86928" y="2913006"/>
            <a:ext cx="4388061" cy="646331"/>
          </a:xfrm>
          <a:prstGeom prst="rect">
            <a:avLst/>
          </a:prstGeom>
          <a:noFill/>
        </p:spPr>
        <p:txBody>
          <a:bodyPr wrap="none" rtlCol="0">
            <a:spAutoFit/>
          </a:bodyPr>
          <a:lstStyle/>
          <a:p>
            <a:r>
              <a:rPr lang="en-US" dirty="0"/>
              <a:t>Kangaroo rats </a:t>
            </a:r>
          </a:p>
          <a:p>
            <a:r>
              <a:rPr lang="en-US" dirty="0"/>
              <a:t>Excluded from experimental 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1015507" y="4510148"/>
            <a:ext cx="5750889" cy="646331"/>
            <a:chOff x="1015507" y="3628029"/>
            <a:chExt cx="5750889" cy="646331"/>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4379469" cy="646331"/>
            </a:xfrm>
            <a:prstGeom prst="rect">
              <a:avLst/>
            </a:prstGeom>
            <a:noFill/>
          </p:spPr>
          <p:txBody>
            <a:bodyPr wrap="none" rtlCol="0">
              <a:spAutoFit/>
            </a:bodyPr>
            <a:lstStyle/>
            <a:p>
              <a:r>
                <a:rPr lang="en-US" dirty="0"/>
                <a:t>Small granivores (mostly desert pocket mice)</a:t>
              </a:r>
            </a:p>
            <a:p>
              <a:r>
                <a:rPr lang="en-US" dirty="0"/>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919968" y="3711577"/>
            <a:ext cx="3934426" cy="646331"/>
            <a:chOff x="927857" y="4323912"/>
            <a:chExt cx="3934426" cy="646331"/>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2505429" cy="646331"/>
            </a:xfrm>
            <a:prstGeom prst="rect">
              <a:avLst/>
            </a:prstGeom>
            <a:noFill/>
          </p:spPr>
          <p:txBody>
            <a:bodyPr wrap="none" rtlCol="0">
              <a:spAutoFit/>
            </a:bodyPr>
            <a:lstStyle/>
            <a:p>
              <a:r>
                <a:rPr lang="en-US" dirty="0"/>
                <a:t>Bailey’s pocket mouse</a:t>
              </a:r>
            </a:p>
            <a:p>
              <a:r>
                <a:rPr lang="en-US" dirty="0"/>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1678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1977 - 1996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pic>
        <p:nvPicPr>
          <p:cNvPr id="50" name="Picture 49">
            <a:extLst>
              <a:ext uri="{FF2B5EF4-FFF2-40B4-BE49-F238E27FC236}">
                <a16:creationId xmlns:a16="http://schemas.microsoft.com/office/drawing/2014/main" id="{821FB169-4FC9-5743-97CE-209AAC6087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2004" y="3461201"/>
            <a:ext cx="634329" cy="321640"/>
          </a:xfrm>
          <a:prstGeom prst="rect">
            <a:avLst/>
          </a:prstGeom>
        </p:spPr>
      </p:pic>
      <p:grpSp>
        <p:nvGrpSpPr>
          <p:cNvPr id="2" name="Group 1">
            <a:extLst>
              <a:ext uri="{FF2B5EF4-FFF2-40B4-BE49-F238E27FC236}">
                <a16:creationId xmlns:a16="http://schemas.microsoft.com/office/drawing/2014/main" id="{D2B764F7-9743-3146-B534-02BE843503DF}"/>
              </a:ext>
            </a:extLst>
          </p:cNvPr>
          <p:cNvGrpSpPr/>
          <p:nvPr/>
        </p:nvGrpSpPr>
        <p:grpSpPr>
          <a:xfrm>
            <a:off x="4870249" y="4598938"/>
            <a:ext cx="1406845" cy="396295"/>
            <a:chOff x="4870249" y="4598938"/>
            <a:chExt cx="1406845" cy="396295"/>
          </a:xfrm>
        </p:grpSpPr>
        <p:pic>
          <p:nvPicPr>
            <p:cNvPr id="51" name="Picture 50">
              <a:extLst>
                <a:ext uri="{FF2B5EF4-FFF2-40B4-BE49-F238E27FC236}">
                  <a16:creationId xmlns:a16="http://schemas.microsoft.com/office/drawing/2014/main" id="{652566BC-E598-4944-BEF9-738FFCD62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52" name="Picture 51">
              <a:extLst>
                <a:ext uri="{FF2B5EF4-FFF2-40B4-BE49-F238E27FC236}">
                  <a16:creationId xmlns:a16="http://schemas.microsoft.com/office/drawing/2014/main" id="{062FF244-B64B-0B4C-B861-EBEC70C2B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55" name="&quot;No&quot; Symbol 54">
              <a:extLst>
                <a:ext uri="{FF2B5EF4-FFF2-40B4-BE49-F238E27FC236}">
                  <a16:creationId xmlns:a16="http://schemas.microsoft.com/office/drawing/2014/main" id="{01430DDD-86F8-7A48-BDB8-109E7268AEF3}"/>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8" name="Group 57">
            <a:extLst>
              <a:ext uri="{FF2B5EF4-FFF2-40B4-BE49-F238E27FC236}">
                <a16:creationId xmlns:a16="http://schemas.microsoft.com/office/drawing/2014/main" id="{5BB0D65C-9B55-E240-8372-462D6882698E}"/>
              </a:ext>
            </a:extLst>
          </p:cNvPr>
          <p:cNvGrpSpPr/>
          <p:nvPr/>
        </p:nvGrpSpPr>
        <p:grpSpPr>
          <a:xfrm>
            <a:off x="10579143" y="4639084"/>
            <a:ext cx="1406845" cy="396295"/>
            <a:chOff x="4870249" y="4598938"/>
            <a:chExt cx="1406845" cy="396295"/>
          </a:xfrm>
        </p:grpSpPr>
        <p:pic>
          <p:nvPicPr>
            <p:cNvPr id="61" name="Picture 60">
              <a:extLst>
                <a:ext uri="{FF2B5EF4-FFF2-40B4-BE49-F238E27FC236}">
                  <a16:creationId xmlns:a16="http://schemas.microsoft.com/office/drawing/2014/main" id="{EF612AA6-6835-5A43-841F-D523E9B72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62" name="Picture 61">
              <a:extLst>
                <a:ext uri="{FF2B5EF4-FFF2-40B4-BE49-F238E27FC236}">
                  <a16:creationId xmlns:a16="http://schemas.microsoft.com/office/drawing/2014/main" id="{F648E0F2-647C-5740-8E2B-2E0368382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67" name="&quot;No&quot; Symbol 66">
              <a:extLst>
                <a:ext uri="{FF2B5EF4-FFF2-40B4-BE49-F238E27FC236}">
                  <a16:creationId xmlns:a16="http://schemas.microsoft.com/office/drawing/2014/main" id="{AF3C9258-E63B-8947-9C36-A8045CE72A0C}"/>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9"/>
          <a:stretch>
            <a:fillRect/>
          </a:stretch>
        </p:blipFill>
        <p:spPr>
          <a:xfrm>
            <a:off x="3257875" y="6241178"/>
            <a:ext cx="5359400" cy="444500"/>
          </a:xfrm>
          <a:prstGeom prst="rect">
            <a:avLst/>
          </a:prstGeom>
        </p:spPr>
      </p:pic>
    </p:spTree>
    <p:extLst>
      <p:ext uri="{BB962C8B-B14F-4D97-AF65-F5344CB8AC3E}">
        <p14:creationId xmlns:p14="http://schemas.microsoft.com/office/powerpoint/2010/main" val="146783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following </a:t>
            </a:r>
            <a:r>
              <a:rPr lang="en-US" sz="2800" b="1" dirty="0"/>
              <a:t>drought </a:t>
            </a:r>
            <a:r>
              <a:rPr lang="en-US" sz="2800" dirty="0"/>
              <a:t>in </a:t>
            </a:r>
            <a:r>
              <a:rPr lang="en-US" sz="2800" b="1" dirty="0"/>
              <a:t>2010.</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F35D6-33C3-784D-B4AC-2356A410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003" y="2286000"/>
            <a:ext cx="38404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endParaRPr lang="en-US" sz="2800" dirty="0"/>
          </a:p>
        </p:txBody>
      </p:sp>
      <p:sp>
        <p:nvSpPr>
          <p:cNvPr id="90" name="TextBox 89">
            <a:extLst>
              <a:ext uri="{FF2B5EF4-FFF2-40B4-BE49-F238E27FC236}">
                <a16:creationId xmlns:a16="http://schemas.microsoft.com/office/drawing/2014/main" id="{99600DA3-CB33-0840-B575-F64C4B8BBBEA}"/>
              </a:ext>
            </a:extLst>
          </p:cNvPr>
          <p:cNvSpPr txBox="1"/>
          <p:nvPr/>
        </p:nvSpPr>
        <p:spPr>
          <a:xfrm>
            <a:off x="4264747" y="2480258"/>
            <a:ext cx="3693575" cy="523220"/>
          </a:xfrm>
          <a:prstGeom prst="rect">
            <a:avLst/>
          </a:prstGeom>
          <a:noFill/>
        </p:spPr>
        <p:txBody>
          <a:bodyPr wrap="none" rtlCol="0">
            <a:spAutoFit/>
          </a:bodyPr>
          <a:lstStyle/>
          <a:p>
            <a:r>
              <a:rPr lang="en-US" sz="2800" dirty="0"/>
              <a:t>Hypothetical 2010-2020</a:t>
            </a:r>
          </a:p>
        </p:txBody>
      </p:sp>
      <p:sp>
        <p:nvSpPr>
          <p:cNvPr id="91" name="Rectangle 90">
            <a:extLst>
              <a:ext uri="{FF2B5EF4-FFF2-40B4-BE49-F238E27FC236}">
                <a16:creationId xmlns:a16="http://schemas.microsoft.com/office/drawing/2014/main" id="{78B453D3-1336-7C41-8721-4F513CA6267E}"/>
              </a:ext>
            </a:extLst>
          </p:cNvPr>
          <p:cNvSpPr/>
          <p:nvPr/>
        </p:nvSpPr>
        <p:spPr>
          <a:xfrm>
            <a:off x="518861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E576763-E4F9-1249-B90D-94C27B12D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9124" y="4962907"/>
            <a:ext cx="614913" cy="294320"/>
          </a:xfrm>
          <a:prstGeom prst="rect">
            <a:avLst/>
          </a:prstGeom>
        </p:spPr>
      </p:pic>
      <p:sp>
        <p:nvSpPr>
          <p:cNvPr id="93" name="&quot;No&quot; Symbol 92">
            <a:extLst>
              <a:ext uri="{FF2B5EF4-FFF2-40B4-BE49-F238E27FC236}">
                <a16:creationId xmlns:a16="http://schemas.microsoft.com/office/drawing/2014/main" id="{D1305402-805B-0740-AD77-325E03BB384D}"/>
              </a:ext>
            </a:extLst>
          </p:cNvPr>
          <p:cNvSpPr/>
          <p:nvPr/>
        </p:nvSpPr>
        <p:spPr>
          <a:xfrm>
            <a:off x="572912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TextBox 93">
            <a:extLst>
              <a:ext uri="{FF2B5EF4-FFF2-40B4-BE49-F238E27FC236}">
                <a16:creationId xmlns:a16="http://schemas.microsoft.com/office/drawing/2014/main" id="{6DE644C2-8772-3742-A574-E84B13C1F084}"/>
              </a:ext>
            </a:extLst>
          </p:cNvPr>
          <p:cNvSpPr txBox="1"/>
          <p:nvPr/>
        </p:nvSpPr>
        <p:spPr>
          <a:xfrm>
            <a:off x="5869727" y="4219516"/>
            <a:ext cx="79783" cy="171670"/>
          </a:xfrm>
          <a:prstGeom prst="rect">
            <a:avLst/>
          </a:prstGeom>
          <a:noFill/>
        </p:spPr>
        <p:txBody>
          <a:bodyPr wrap="none" rtlCol="0">
            <a:spAutoFit/>
          </a:bodyPr>
          <a:lstStyle/>
          <a:p>
            <a:endParaRPr lang="en-US" dirty="0"/>
          </a:p>
        </p:txBody>
      </p:sp>
      <p:pic>
        <p:nvPicPr>
          <p:cNvPr id="95" name="Picture 94">
            <a:extLst>
              <a:ext uri="{FF2B5EF4-FFF2-40B4-BE49-F238E27FC236}">
                <a16:creationId xmlns:a16="http://schemas.microsoft.com/office/drawing/2014/main" id="{473824F2-6284-D249-92E9-3622371AD3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4121180"/>
            <a:ext cx="187206" cy="165493"/>
          </a:xfrm>
          <a:prstGeom prst="rect">
            <a:avLst/>
          </a:prstGeom>
        </p:spPr>
      </p:pic>
      <p:pic>
        <p:nvPicPr>
          <p:cNvPr id="96" name="Picture 95">
            <a:extLst>
              <a:ext uri="{FF2B5EF4-FFF2-40B4-BE49-F238E27FC236}">
                <a16:creationId xmlns:a16="http://schemas.microsoft.com/office/drawing/2014/main" id="{ED174F8D-D94A-DA4E-9ECD-84A51887D8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8501" y="4374323"/>
            <a:ext cx="187206" cy="165493"/>
          </a:xfrm>
          <a:prstGeom prst="rect">
            <a:avLst/>
          </a:prstGeom>
        </p:spPr>
      </p:pic>
      <p:pic>
        <p:nvPicPr>
          <p:cNvPr id="97" name="Picture 96">
            <a:extLst>
              <a:ext uri="{FF2B5EF4-FFF2-40B4-BE49-F238E27FC236}">
                <a16:creationId xmlns:a16="http://schemas.microsoft.com/office/drawing/2014/main" id="{3F195BD2-D2AC-5A4C-9ECA-E50889F9D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572" y="4286113"/>
            <a:ext cx="187206" cy="165493"/>
          </a:xfrm>
          <a:prstGeom prst="rect">
            <a:avLst/>
          </a:prstGeom>
        </p:spPr>
      </p:pic>
      <p:sp>
        <p:nvSpPr>
          <p:cNvPr id="98" name="Rectangle 97">
            <a:extLst>
              <a:ext uri="{FF2B5EF4-FFF2-40B4-BE49-F238E27FC236}">
                <a16:creationId xmlns:a16="http://schemas.microsoft.com/office/drawing/2014/main" id="{E69A10E9-1EBB-444E-9C54-DF5690DF59F4}"/>
              </a:ext>
            </a:extLst>
          </p:cNvPr>
          <p:cNvSpPr/>
          <p:nvPr/>
        </p:nvSpPr>
        <p:spPr>
          <a:xfrm>
            <a:off x="329521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90A2B25-5FA3-A947-920E-A461D8A5F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5725" y="3232070"/>
            <a:ext cx="634329" cy="321640"/>
          </a:xfrm>
          <a:prstGeom prst="rect">
            <a:avLst/>
          </a:prstGeom>
        </p:spPr>
      </p:pic>
      <p:pic>
        <p:nvPicPr>
          <p:cNvPr id="100" name="Picture 99">
            <a:extLst>
              <a:ext uri="{FF2B5EF4-FFF2-40B4-BE49-F238E27FC236}">
                <a16:creationId xmlns:a16="http://schemas.microsoft.com/office/drawing/2014/main" id="{5E208122-C8D1-FF46-9CDC-720512125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30563" y="3314948"/>
            <a:ext cx="634329" cy="321640"/>
          </a:xfrm>
          <a:prstGeom prst="rect">
            <a:avLst/>
          </a:prstGeom>
        </p:spPr>
      </p:pic>
      <p:pic>
        <p:nvPicPr>
          <p:cNvPr id="101" name="Picture 100">
            <a:extLst>
              <a:ext uri="{FF2B5EF4-FFF2-40B4-BE49-F238E27FC236}">
                <a16:creationId xmlns:a16="http://schemas.microsoft.com/office/drawing/2014/main" id="{8408E5CA-E767-A345-BC4F-F68236C4B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1283" y="4390184"/>
            <a:ext cx="187206" cy="164932"/>
          </a:xfrm>
          <a:prstGeom prst="rect">
            <a:avLst/>
          </a:prstGeom>
        </p:spPr>
      </p:pic>
      <p:sp>
        <p:nvSpPr>
          <p:cNvPr id="102" name="TextBox 101">
            <a:extLst>
              <a:ext uri="{FF2B5EF4-FFF2-40B4-BE49-F238E27FC236}">
                <a16:creationId xmlns:a16="http://schemas.microsoft.com/office/drawing/2014/main" id="{DA4AFAC4-68B5-BC48-93E3-FC40BA4E5BEB}"/>
              </a:ext>
            </a:extLst>
          </p:cNvPr>
          <p:cNvSpPr txBox="1"/>
          <p:nvPr/>
        </p:nvSpPr>
        <p:spPr>
          <a:xfrm>
            <a:off x="3807546" y="4650733"/>
            <a:ext cx="79783" cy="171670"/>
          </a:xfrm>
          <a:prstGeom prst="rect">
            <a:avLst/>
          </a:prstGeom>
          <a:noFill/>
        </p:spPr>
        <p:txBody>
          <a:bodyPr wrap="none" rtlCol="0">
            <a:spAutoFit/>
          </a:bodyPr>
          <a:lstStyle/>
          <a:p>
            <a:endParaRPr lang="en-US" dirty="0"/>
          </a:p>
        </p:txBody>
      </p:sp>
      <p:pic>
        <p:nvPicPr>
          <p:cNvPr id="103" name="Picture 102">
            <a:extLst>
              <a:ext uri="{FF2B5EF4-FFF2-40B4-BE49-F238E27FC236}">
                <a16:creationId xmlns:a16="http://schemas.microsoft.com/office/drawing/2014/main" id="{7ADC3612-34A8-1B40-9AAC-F3A3398A2C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0034" y="4180948"/>
            <a:ext cx="187206" cy="164932"/>
          </a:xfrm>
          <a:prstGeom prst="rect">
            <a:avLst/>
          </a:prstGeom>
        </p:spPr>
      </p:pic>
      <p:pic>
        <p:nvPicPr>
          <p:cNvPr id="104" name="Picture 103">
            <a:extLst>
              <a:ext uri="{FF2B5EF4-FFF2-40B4-BE49-F238E27FC236}">
                <a16:creationId xmlns:a16="http://schemas.microsoft.com/office/drawing/2014/main" id="{00616FB8-270A-2E4B-9D55-434B3D6AC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3530" y="4428122"/>
            <a:ext cx="187206" cy="164932"/>
          </a:xfrm>
          <a:prstGeom prst="rect">
            <a:avLst/>
          </a:prstGeom>
        </p:spPr>
      </p:pic>
      <p:pic>
        <p:nvPicPr>
          <p:cNvPr id="105" name="Picture 104">
            <a:extLst>
              <a:ext uri="{FF2B5EF4-FFF2-40B4-BE49-F238E27FC236}">
                <a16:creationId xmlns:a16="http://schemas.microsoft.com/office/drawing/2014/main" id="{5743A2FB-AB45-C949-8480-4B609F9F9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382" y="4423904"/>
            <a:ext cx="187206" cy="165493"/>
          </a:xfrm>
          <a:prstGeom prst="rect">
            <a:avLst/>
          </a:prstGeom>
        </p:spPr>
      </p:pic>
      <p:pic>
        <p:nvPicPr>
          <p:cNvPr id="106" name="Picture 105">
            <a:extLst>
              <a:ext uri="{FF2B5EF4-FFF2-40B4-BE49-F238E27FC236}">
                <a16:creationId xmlns:a16="http://schemas.microsoft.com/office/drawing/2014/main" id="{FE231822-1FA8-BF4E-ABC9-351AB2A72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335" y="4911275"/>
            <a:ext cx="614913" cy="294320"/>
          </a:xfrm>
          <a:prstGeom prst="rect">
            <a:avLst/>
          </a:prstGeom>
        </p:spPr>
      </p:pic>
      <p:pic>
        <p:nvPicPr>
          <p:cNvPr id="107" name="Picture 4">
            <a:extLst>
              <a:ext uri="{FF2B5EF4-FFF2-40B4-BE49-F238E27FC236}">
                <a16:creationId xmlns:a16="http://schemas.microsoft.com/office/drawing/2014/main" id="{0545E5E7-72A0-2541-85E2-3FBE9E8889F2}"/>
              </a:ext>
            </a:extLst>
          </p:cNvPr>
          <p:cNvPicPr>
            <a:picLocks noChangeAspect="1" noChangeArrowheads="1"/>
          </p:cNvPicPr>
          <p:nvPr/>
        </p:nvPicPr>
        <p:blipFill>
          <a:blip r:embed="rId6"/>
          <a:srcRect/>
          <a:stretch/>
        </p:blipFill>
        <p:spPr bwMode="auto">
          <a:xfrm>
            <a:off x="700080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73BDFA27-0C17-F64D-9FBA-A931CC9C19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7507" y="4100175"/>
            <a:ext cx="187206" cy="165493"/>
          </a:xfrm>
          <a:prstGeom prst="rect">
            <a:avLst/>
          </a:prstGeom>
        </p:spPr>
      </p:pic>
      <p:pic>
        <p:nvPicPr>
          <p:cNvPr id="109" name="Picture 108">
            <a:extLst>
              <a:ext uri="{FF2B5EF4-FFF2-40B4-BE49-F238E27FC236}">
                <a16:creationId xmlns:a16="http://schemas.microsoft.com/office/drawing/2014/main" id="{7B3BEDAE-F77C-D344-9AE8-A5661D920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1939" y="4391186"/>
            <a:ext cx="187206" cy="165493"/>
          </a:xfrm>
          <a:prstGeom prst="rect">
            <a:avLst/>
          </a:prstGeom>
        </p:spPr>
      </p:pic>
      <p:sp>
        <p:nvSpPr>
          <p:cNvPr id="112" name="TextBox 111">
            <a:extLst>
              <a:ext uri="{FF2B5EF4-FFF2-40B4-BE49-F238E27FC236}">
                <a16:creationId xmlns:a16="http://schemas.microsoft.com/office/drawing/2014/main" id="{1FA46606-9D3B-9B41-B542-C7959CB24A14}"/>
              </a:ext>
            </a:extLst>
          </p:cNvPr>
          <p:cNvSpPr txBox="1"/>
          <p:nvPr/>
        </p:nvSpPr>
        <p:spPr>
          <a:xfrm>
            <a:off x="6275295" y="3977001"/>
            <a:ext cx="184731" cy="369332"/>
          </a:xfrm>
          <a:prstGeom prst="rect">
            <a:avLst/>
          </a:prstGeom>
          <a:noFill/>
        </p:spPr>
        <p:txBody>
          <a:bodyPr wrap="none" rtlCol="0">
            <a:spAutoFit/>
          </a:bodyPr>
          <a:lstStyle/>
          <a:p>
            <a:endParaRPr lang="en-US" dirty="0"/>
          </a:p>
        </p:txBody>
      </p:sp>
      <p:pic>
        <p:nvPicPr>
          <p:cNvPr id="114" name="Picture 113">
            <a:extLst>
              <a:ext uri="{FF2B5EF4-FFF2-40B4-BE49-F238E27FC236}">
                <a16:creationId xmlns:a16="http://schemas.microsoft.com/office/drawing/2014/main" id="{20911C54-0971-C149-B4BE-33673CDFF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115" name="Picture 114">
            <a:extLst>
              <a:ext uri="{FF2B5EF4-FFF2-40B4-BE49-F238E27FC236}">
                <a16:creationId xmlns:a16="http://schemas.microsoft.com/office/drawing/2014/main" id="{CD6AFB27-CAA8-EC4A-A303-FA840ABEB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6879" y="3920750"/>
            <a:ext cx="187206" cy="165493"/>
          </a:xfrm>
          <a:prstGeom prst="rect">
            <a:avLst/>
          </a:prstGeom>
        </p:spPr>
      </p:pic>
      <p:pic>
        <p:nvPicPr>
          <p:cNvPr id="116" name="Picture 115">
            <a:extLst>
              <a:ext uri="{FF2B5EF4-FFF2-40B4-BE49-F238E27FC236}">
                <a16:creationId xmlns:a16="http://schemas.microsoft.com/office/drawing/2014/main" id="{C0CB9E00-DD6F-ED48-866A-0245D3385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5357" y="3872967"/>
            <a:ext cx="187206" cy="165493"/>
          </a:xfrm>
          <a:prstGeom prst="rect">
            <a:avLst/>
          </a:prstGeom>
        </p:spPr>
      </p:pic>
      <p:pic>
        <p:nvPicPr>
          <p:cNvPr id="117" name="Picture 116">
            <a:extLst>
              <a:ext uri="{FF2B5EF4-FFF2-40B4-BE49-F238E27FC236}">
                <a16:creationId xmlns:a16="http://schemas.microsoft.com/office/drawing/2014/main" id="{7633906E-1619-6349-9D6D-366621EA0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3024" y="3826766"/>
            <a:ext cx="187206" cy="165493"/>
          </a:xfrm>
          <a:prstGeom prst="rect">
            <a:avLst/>
          </a:prstGeom>
        </p:spPr>
      </p:pic>
      <p:pic>
        <p:nvPicPr>
          <p:cNvPr id="118" name="Picture 117">
            <a:extLst>
              <a:ext uri="{FF2B5EF4-FFF2-40B4-BE49-F238E27FC236}">
                <a16:creationId xmlns:a16="http://schemas.microsoft.com/office/drawing/2014/main" id="{D1E996D5-2B4E-E64A-9A37-E826BEDD4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3276" y="3630210"/>
            <a:ext cx="187206" cy="165493"/>
          </a:xfrm>
          <a:prstGeom prst="rect">
            <a:avLst/>
          </a:prstGeom>
        </p:spPr>
      </p:pic>
      <p:pic>
        <p:nvPicPr>
          <p:cNvPr id="119" name="Picture 118">
            <a:extLst>
              <a:ext uri="{FF2B5EF4-FFF2-40B4-BE49-F238E27FC236}">
                <a16:creationId xmlns:a16="http://schemas.microsoft.com/office/drawing/2014/main" id="{CEF2B3AE-2D7B-7A4B-A6F6-D1DD41257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3613250"/>
            <a:ext cx="187206" cy="165493"/>
          </a:xfrm>
          <a:prstGeom prst="rect">
            <a:avLst/>
          </a:prstGeom>
        </p:spPr>
      </p:pic>
      <p:pic>
        <p:nvPicPr>
          <p:cNvPr id="120" name="Picture 119">
            <a:extLst>
              <a:ext uri="{FF2B5EF4-FFF2-40B4-BE49-F238E27FC236}">
                <a16:creationId xmlns:a16="http://schemas.microsoft.com/office/drawing/2014/main" id="{C4C63B02-59F2-764E-9BB1-25B75249E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720" y="3461432"/>
            <a:ext cx="187206" cy="165493"/>
          </a:xfrm>
          <a:prstGeom prst="rect">
            <a:avLst/>
          </a:prstGeom>
        </p:spPr>
      </p:pic>
      <p:pic>
        <p:nvPicPr>
          <p:cNvPr id="121" name="Picture 120">
            <a:extLst>
              <a:ext uri="{FF2B5EF4-FFF2-40B4-BE49-F238E27FC236}">
                <a16:creationId xmlns:a16="http://schemas.microsoft.com/office/drawing/2014/main" id="{A28B9272-76C8-E149-BB1B-D4F0602782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697" y="3368731"/>
            <a:ext cx="187206" cy="165493"/>
          </a:xfrm>
          <a:prstGeom prst="rect">
            <a:avLst/>
          </a:prstGeom>
        </p:spPr>
      </p:pic>
      <p:pic>
        <p:nvPicPr>
          <p:cNvPr id="122" name="Picture 121">
            <a:extLst>
              <a:ext uri="{FF2B5EF4-FFF2-40B4-BE49-F238E27FC236}">
                <a16:creationId xmlns:a16="http://schemas.microsoft.com/office/drawing/2014/main" id="{8AFD8CA8-D456-124B-B3E6-7FA53B3C06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9510" y="4419535"/>
            <a:ext cx="187206" cy="165493"/>
          </a:xfrm>
          <a:prstGeom prst="rect">
            <a:avLst/>
          </a:prstGeom>
        </p:spPr>
      </p:pic>
      <p:pic>
        <p:nvPicPr>
          <p:cNvPr id="58" name="Picture 57">
            <a:extLst>
              <a:ext uri="{FF2B5EF4-FFF2-40B4-BE49-F238E27FC236}">
                <a16:creationId xmlns:a16="http://schemas.microsoft.com/office/drawing/2014/main" id="{F2563A90-54CE-724F-BDA4-0D05F7F9BE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6781" y="3680892"/>
            <a:ext cx="634329" cy="321640"/>
          </a:xfrm>
          <a:prstGeom prst="rect">
            <a:avLst/>
          </a:prstGeom>
        </p:spPr>
      </p:pic>
      <p:pic>
        <p:nvPicPr>
          <p:cNvPr id="2" name="Picture 1">
            <a:extLst>
              <a:ext uri="{FF2B5EF4-FFF2-40B4-BE49-F238E27FC236}">
                <a16:creationId xmlns:a16="http://schemas.microsoft.com/office/drawing/2014/main" id="{EA62EC98-A9CA-064F-8139-345A0446F8AF}"/>
              </a:ext>
            </a:extLst>
          </p:cNvPr>
          <p:cNvPicPr>
            <a:picLocks noChangeAspect="1"/>
          </p:cNvPicPr>
          <p:nvPr/>
        </p:nvPicPr>
        <p:blipFill>
          <a:blip r:embed="rId7"/>
          <a:stretch>
            <a:fillRect/>
          </a:stretch>
        </p:blipFill>
        <p:spPr>
          <a:xfrm>
            <a:off x="3363413" y="6099923"/>
            <a:ext cx="5359400" cy="444500"/>
          </a:xfrm>
          <a:prstGeom prst="rect">
            <a:avLst/>
          </a:prstGeom>
        </p:spPr>
      </p:pic>
    </p:spTree>
    <p:extLst>
      <p:ext uri="{BB962C8B-B14F-4D97-AF65-F5344CB8AC3E}">
        <p14:creationId xmlns:p14="http://schemas.microsoft.com/office/powerpoint/2010/main" val="312780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grpSp>
        <p:nvGrpSpPr>
          <p:cNvPr id="3" name="Group 2">
            <a:extLst>
              <a:ext uri="{FF2B5EF4-FFF2-40B4-BE49-F238E27FC236}">
                <a16:creationId xmlns:a16="http://schemas.microsoft.com/office/drawing/2014/main" id="{D2EF5CD8-3AA4-D040-9CAC-2A02C1C63833}"/>
              </a:ext>
            </a:extLst>
          </p:cNvPr>
          <p:cNvGrpSpPr/>
          <p:nvPr/>
        </p:nvGrpSpPr>
        <p:grpSpPr>
          <a:xfrm>
            <a:off x="3371346" y="2480258"/>
            <a:ext cx="5449308" cy="2824594"/>
            <a:chOff x="6495615" y="2447728"/>
            <a:chExt cx="5449308" cy="2824594"/>
          </a:xfrm>
        </p:grpSpPr>
        <p:sp>
          <p:nvSpPr>
            <p:cNvPr id="48" name="TextBox 47">
              <a:extLst>
                <a:ext uri="{FF2B5EF4-FFF2-40B4-BE49-F238E27FC236}">
                  <a16:creationId xmlns:a16="http://schemas.microsoft.com/office/drawing/2014/main" id="{5C4FB44C-74F9-6D44-9F08-6A4E63C93AFC}"/>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49" name="Rectangle 48">
              <a:extLst>
                <a:ext uri="{FF2B5EF4-FFF2-40B4-BE49-F238E27FC236}">
                  <a16:creationId xmlns:a16="http://schemas.microsoft.com/office/drawing/2014/main" id="{7994913E-A8D0-D341-AAEB-7EFC425F4CF2}"/>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6BC174AD-1E40-6B49-B202-54FDB22915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54" name="&quot;No&quot; Symbol 53">
              <a:extLst>
                <a:ext uri="{FF2B5EF4-FFF2-40B4-BE49-F238E27FC236}">
                  <a16:creationId xmlns:a16="http://schemas.microsoft.com/office/drawing/2014/main" id="{CE88E0CC-93F3-D048-AC99-B1187D59002F}"/>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2D0342AB-0DBA-5546-BCF9-DC656490089B}"/>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85C57E26-442B-B445-9F6D-276E66A76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58" name="Picture 57">
              <a:extLst>
                <a:ext uri="{FF2B5EF4-FFF2-40B4-BE49-F238E27FC236}">
                  <a16:creationId xmlns:a16="http://schemas.microsoft.com/office/drawing/2014/main" id="{EE0FF71E-0CB5-E84C-ABD2-323E0023D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59" name="Picture 58">
              <a:extLst>
                <a:ext uri="{FF2B5EF4-FFF2-40B4-BE49-F238E27FC236}">
                  <a16:creationId xmlns:a16="http://schemas.microsoft.com/office/drawing/2014/main" id="{07082978-1A19-F242-AACE-B3CF8A221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61" name="Rectangle 60">
              <a:extLst>
                <a:ext uri="{FF2B5EF4-FFF2-40B4-BE49-F238E27FC236}">
                  <a16:creationId xmlns:a16="http://schemas.microsoft.com/office/drawing/2014/main" id="{51E7785F-211B-F04A-83E2-A00E6B2AD6CB}"/>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B401AE75-CBAE-944C-8DCE-02F469CA4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64" name="Picture 63">
              <a:extLst>
                <a:ext uri="{FF2B5EF4-FFF2-40B4-BE49-F238E27FC236}">
                  <a16:creationId xmlns:a16="http://schemas.microsoft.com/office/drawing/2014/main" id="{6AF09D76-F04A-7D4E-B934-8F6C35CBB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66" name="Picture 65">
              <a:extLst>
                <a:ext uri="{FF2B5EF4-FFF2-40B4-BE49-F238E27FC236}">
                  <a16:creationId xmlns:a16="http://schemas.microsoft.com/office/drawing/2014/main" id="{D512B2E5-7219-D248-A545-D5612631D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67" name="TextBox 66">
              <a:extLst>
                <a:ext uri="{FF2B5EF4-FFF2-40B4-BE49-F238E27FC236}">
                  <a16:creationId xmlns:a16="http://schemas.microsoft.com/office/drawing/2014/main" id="{31ACF209-8A1D-9744-8301-40E1D02CA768}"/>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68" name="Picture 67">
              <a:extLst>
                <a:ext uri="{FF2B5EF4-FFF2-40B4-BE49-F238E27FC236}">
                  <a16:creationId xmlns:a16="http://schemas.microsoft.com/office/drawing/2014/main" id="{25E291C7-E715-BA4D-94EE-C52B87414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69" name="Picture 68">
              <a:extLst>
                <a:ext uri="{FF2B5EF4-FFF2-40B4-BE49-F238E27FC236}">
                  <a16:creationId xmlns:a16="http://schemas.microsoft.com/office/drawing/2014/main" id="{290DAC7D-2CCE-4B45-9092-AC4F81AADA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70" name="Picture 69">
              <a:extLst>
                <a:ext uri="{FF2B5EF4-FFF2-40B4-BE49-F238E27FC236}">
                  <a16:creationId xmlns:a16="http://schemas.microsoft.com/office/drawing/2014/main" id="{A481EE12-6206-CD44-96D8-3C32EC623D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71" name="Picture 70">
              <a:extLst>
                <a:ext uri="{FF2B5EF4-FFF2-40B4-BE49-F238E27FC236}">
                  <a16:creationId xmlns:a16="http://schemas.microsoft.com/office/drawing/2014/main" id="{EF064A8F-E29A-5C4D-9D23-882FF91FA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72" name="Picture 4">
              <a:extLst>
                <a:ext uri="{FF2B5EF4-FFF2-40B4-BE49-F238E27FC236}">
                  <a16:creationId xmlns:a16="http://schemas.microsoft.com/office/drawing/2014/main" id="{93A41FA1-7183-2040-B6D4-2ED98F81C10B}"/>
                </a:ext>
              </a:extLst>
            </p:cNvPr>
            <p:cNvPicPr>
              <a:picLocks noChangeAspect="1" noChangeArrowheads="1"/>
            </p:cNvPicPr>
            <p:nvPr/>
          </p:nvPicPr>
          <p:blipFill>
            <a:blip r:embed="rId6"/>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04585984-C8EB-1C48-8C3A-626DEA0BA9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74" name="Picture 73">
              <a:extLst>
                <a:ext uri="{FF2B5EF4-FFF2-40B4-BE49-F238E27FC236}">
                  <a16:creationId xmlns:a16="http://schemas.microsoft.com/office/drawing/2014/main" id="{B3DBF8FB-8812-E54D-84AC-06B9F968AA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75" name="TextBox 74">
              <a:extLst>
                <a:ext uri="{FF2B5EF4-FFF2-40B4-BE49-F238E27FC236}">
                  <a16:creationId xmlns:a16="http://schemas.microsoft.com/office/drawing/2014/main" id="{E3AC9960-3E74-6345-A39D-E328E6221B2E}"/>
                </a:ext>
              </a:extLst>
            </p:cNvPr>
            <p:cNvSpPr txBox="1"/>
            <p:nvPr/>
          </p:nvSpPr>
          <p:spPr>
            <a:xfrm>
              <a:off x="9475694" y="3944471"/>
              <a:ext cx="184731" cy="369332"/>
            </a:xfrm>
            <a:prstGeom prst="rect">
              <a:avLst/>
            </a:prstGeom>
            <a:noFill/>
          </p:spPr>
          <p:txBody>
            <a:bodyPr wrap="none" rtlCol="0">
              <a:spAutoFit/>
            </a:bodyPr>
            <a:lstStyle/>
            <a:p>
              <a:endParaRPr lang="en-US" dirty="0"/>
            </a:p>
          </p:txBody>
        </p:sp>
      </p:grpSp>
      <p:pic>
        <p:nvPicPr>
          <p:cNvPr id="51" name="Picture 50">
            <a:extLst>
              <a:ext uri="{FF2B5EF4-FFF2-40B4-BE49-F238E27FC236}">
                <a16:creationId xmlns:a16="http://schemas.microsoft.com/office/drawing/2014/main" id="{D05B2B8E-70E4-164F-9895-D2F9E0ECA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6548" y="3716931"/>
            <a:ext cx="634329" cy="321640"/>
          </a:xfrm>
          <a:prstGeom prst="rect">
            <a:avLst/>
          </a:prstGeom>
        </p:spPr>
      </p:pic>
      <p:pic>
        <p:nvPicPr>
          <p:cNvPr id="5" name="Picture 4">
            <a:extLst>
              <a:ext uri="{FF2B5EF4-FFF2-40B4-BE49-F238E27FC236}">
                <a16:creationId xmlns:a16="http://schemas.microsoft.com/office/drawing/2014/main" id="{251FC320-A359-5345-8989-73C321BB4E1E}"/>
              </a:ext>
            </a:extLst>
          </p:cNvPr>
          <p:cNvPicPr>
            <a:picLocks noChangeAspect="1"/>
          </p:cNvPicPr>
          <p:nvPr/>
        </p:nvPicPr>
        <p:blipFill>
          <a:blip r:embed="rId7"/>
          <a:stretch>
            <a:fillRect/>
          </a:stretch>
        </p:blipFill>
        <p:spPr>
          <a:xfrm>
            <a:off x="3345940" y="6082771"/>
            <a:ext cx="5359400" cy="444500"/>
          </a:xfrm>
          <a:prstGeom prst="rect">
            <a:avLst/>
          </a:prstGeom>
        </p:spPr>
      </p:pic>
    </p:spTree>
    <p:extLst>
      <p:ext uri="{BB962C8B-B14F-4D97-AF65-F5344CB8AC3E}">
        <p14:creationId xmlns:p14="http://schemas.microsoft.com/office/powerpoint/2010/main" val="115112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2992528"/>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626422" y="4519432"/>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0059" y="5636855"/>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7550" y="5687179"/>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87549" y="5601011"/>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2435" y="4255887"/>
            <a:ext cx="541169" cy="254967"/>
          </a:xfrm>
          <a:prstGeom prst="rect">
            <a:avLst/>
          </a:prstGeom>
        </p:spPr>
      </p:pic>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sp>
        <p:nvSpPr>
          <p:cNvPr id="28" name="TextBox 27">
            <a:extLst>
              <a:ext uri="{FF2B5EF4-FFF2-40B4-BE49-F238E27FC236}">
                <a16:creationId xmlns:a16="http://schemas.microsoft.com/office/drawing/2014/main" id="{E87067BC-6F29-1041-A18E-4FE5C04916BD}"/>
              </a:ext>
            </a:extLst>
          </p:cNvPr>
          <p:cNvSpPr txBox="1"/>
          <p:nvPr/>
        </p:nvSpPr>
        <p:spPr>
          <a:xfrm>
            <a:off x="4340877" y="2480258"/>
            <a:ext cx="2791149" cy="523220"/>
          </a:xfrm>
          <a:prstGeom prst="rect">
            <a:avLst/>
          </a:prstGeom>
          <a:noFill/>
        </p:spPr>
        <p:txBody>
          <a:bodyPr wrap="none" rtlCol="0">
            <a:spAutoFit/>
          </a:bodyPr>
          <a:lstStyle/>
          <a:p>
            <a:r>
              <a:rPr lang="en-US" sz="2800" b="1" dirty="0"/>
              <a:t>Actual</a:t>
            </a:r>
            <a:r>
              <a:rPr lang="en-US" sz="2800" dirty="0"/>
              <a:t> 2010-2020</a:t>
            </a:r>
          </a:p>
        </p:txBody>
      </p:sp>
      <p:sp>
        <p:nvSpPr>
          <p:cNvPr id="29" name="Rectangle 28">
            <a:extLst>
              <a:ext uri="{FF2B5EF4-FFF2-40B4-BE49-F238E27FC236}">
                <a16:creationId xmlns:a16="http://schemas.microsoft.com/office/drawing/2014/main" id="{D454A72F-EF97-E343-8DEB-A3C1A55D7E62}"/>
              </a:ext>
            </a:extLst>
          </p:cNvPr>
          <p:cNvSpPr/>
          <p:nvPr/>
        </p:nvSpPr>
        <p:spPr>
          <a:xfrm>
            <a:off x="526474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FFB95CF-6CE4-FC49-9FE2-76E65F55A4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5254" y="4962907"/>
            <a:ext cx="614913" cy="294320"/>
          </a:xfrm>
          <a:prstGeom prst="rect">
            <a:avLst/>
          </a:prstGeom>
        </p:spPr>
      </p:pic>
      <p:sp>
        <p:nvSpPr>
          <p:cNvPr id="31" name="&quot;No&quot; Symbol 30">
            <a:extLst>
              <a:ext uri="{FF2B5EF4-FFF2-40B4-BE49-F238E27FC236}">
                <a16:creationId xmlns:a16="http://schemas.microsoft.com/office/drawing/2014/main" id="{96A407D2-D12C-CF4B-83C6-A7C442AF4616}"/>
              </a:ext>
            </a:extLst>
          </p:cNvPr>
          <p:cNvSpPr/>
          <p:nvPr/>
        </p:nvSpPr>
        <p:spPr>
          <a:xfrm>
            <a:off x="580525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a:extLst>
              <a:ext uri="{FF2B5EF4-FFF2-40B4-BE49-F238E27FC236}">
                <a16:creationId xmlns:a16="http://schemas.microsoft.com/office/drawing/2014/main" id="{8C37D801-66C9-0D4D-8C71-3F4EF8BEB9CA}"/>
              </a:ext>
            </a:extLst>
          </p:cNvPr>
          <p:cNvSpPr txBox="1"/>
          <p:nvPr/>
        </p:nvSpPr>
        <p:spPr>
          <a:xfrm>
            <a:off x="5945857" y="4219516"/>
            <a:ext cx="79783" cy="171670"/>
          </a:xfrm>
          <a:prstGeom prst="rect">
            <a:avLst/>
          </a:prstGeom>
          <a:noFill/>
        </p:spPr>
        <p:txBody>
          <a:bodyPr wrap="none" rtlCol="0">
            <a:spAutoFit/>
          </a:bodyPr>
          <a:lstStyle/>
          <a:p>
            <a:endParaRPr lang="en-US" dirty="0"/>
          </a:p>
        </p:txBody>
      </p:sp>
      <p:pic>
        <p:nvPicPr>
          <p:cNvPr id="33" name="Picture 32">
            <a:extLst>
              <a:ext uri="{FF2B5EF4-FFF2-40B4-BE49-F238E27FC236}">
                <a16:creationId xmlns:a16="http://schemas.microsoft.com/office/drawing/2014/main" id="{4CE2859B-1EFE-1848-9732-FA68E1FA23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2187" y="4121180"/>
            <a:ext cx="187206" cy="165493"/>
          </a:xfrm>
          <a:prstGeom prst="rect">
            <a:avLst/>
          </a:prstGeom>
        </p:spPr>
      </p:pic>
      <p:pic>
        <p:nvPicPr>
          <p:cNvPr id="34" name="Picture 33">
            <a:extLst>
              <a:ext uri="{FF2B5EF4-FFF2-40B4-BE49-F238E27FC236}">
                <a16:creationId xmlns:a16="http://schemas.microsoft.com/office/drawing/2014/main" id="{CA3A9E3B-8BAE-8D4D-850A-4CB730C84A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4631" y="4374323"/>
            <a:ext cx="187206" cy="165493"/>
          </a:xfrm>
          <a:prstGeom prst="rect">
            <a:avLst/>
          </a:prstGeom>
        </p:spPr>
      </p:pic>
      <p:pic>
        <p:nvPicPr>
          <p:cNvPr id="35" name="Picture 34">
            <a:extLst>
              <a:ext uri="{FF2B5EF4-FFF2-40B4-BE49-F238E27FC236}">
                <a16:creationId xmlns:a16="http://schemas.microsoft.com/office/drawing/2014/main" id="{CC03536E-77B1-D743-A592-6EA95319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5702" y="4286113"/>
            <a:ext cx="187206" cy="165493"/>
          </a:xfrm>
          <a:prstGeom prst="rect">
            <a:avLst/>
          </a:prstGeom>
        </p:spPr>
      </p:pic>
      <p:sp>
        <p:nvSpPr>
          <p:cNvPr id="36" name="Rectangle 35">
            <a:extLst>
              <a:ext uri="{FF2B5EF4-FFF2-40B4-BE49-F238E27FC236}">
                <a16:creationId xmlns:a16="http://schemas.microsoft.com/office/drawing/2014/main" id="{3DFDA13D-1C7C-514A-A1AD-1FBB5D47CB7C}"/>
              </a:ext>
            </a:extLst>
          </p:cNvPr>
          <p:cNvSpPr/>
          <p:nvPr/>
        </p:nvSpPr>
        <p:spPr>
          <a:xfrm>
            <a:off x="337134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1AC88B4-8D64-2D4E-9B0C-4B61E52705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71855" y="3232070"/>
            <a:ext cx="634329" cy="321640"/>
          </a:xfrm>
          <a:prstGeom prst="rect">
            <a:avLst/>
          </a:prstGeom>
        </p:spPr>
      </p:pic>
      <p:pic>
        <p:nvPicPr>
          <p:cNvPr id="38" name="Picture 37">
            <a:extLst>
              <a:ext uri="{FF2B5EF4-FFF2-40B4-BE49-F238E27FC236}">
                <a16:creationId xmlns:a16="http://schemas.microsoft.com/office/drawing/2014/main" id="{05825748-30EB-DE4C-AABF-87CDDAF3C0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6693" y="3314948"/>
            <a:ext cx="634329" cy="321640"/>
          </a:xfrm>
          <a:prstGeom prst="rect">
            <a:avLst/>
          </a:prstGeom>
        </p:spPr>
      </p:pic>
      <p:pic>
        <p:nvPicPr>
          <p:cNvPr id="39" name="Picture 38">
            <a:extLst>
              <a:ext uri="{FF2B5EF4-FFF2-40B4-BE49-F238E27FC236}">
                <a16:creationId xmlns:a16="http://schemas.microsoft.com/office/drawing/2014/main" id="{7B1784AE-48BF-434D-9837-930852AF97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7413" y="4390184"/>
            <a:ext cx="187206" cy="164932"/>
          </a:xfrm>
          <a:prstGeom prst="rect">
            <a:avLst/>
          </a:prstGeom>
        </p:spPr>
      </p:pic>
      <p:sp>
        <p:nvSpPr>
          <p:cNvPr id="40" name="TextBox 39">
            <a:extLst>
              <a:ext uri="{FF2B5EF4-FFF2-40B4-BE49-F238E27FC236}">
                <a16:creationId xmlns:a16="http://schemas.microsoft.com/office/drawing/2014/main" id="{7675E59F-1E50-D648-BC11-7BFA29C4DE01}"/>
              </a:ext>
            </a:extLst>
          </p:cNvPr>
          <p:cNvSpPr txBox="1"/>
          <p:nvPr/>
        </p:nvSpPr>
        <p:spPr>
          <a:xfrm>
            <a:off x="3883676" y="4650733"/>
            <a:ext cx="79783" cy="171670"/>
          </a:xfrm>
          <a:prstGeom prst="rect">
            <a:avLst/>
          </a:prstGeom>
          <a:noFill/>
        </p:spPr>
        <p:txBody>
          <a:bodyPr wrap="none" rtlCol="0">
            <a:spAutoFit/>
          </a:bodyPr>
          <a:lstStyle/>
          <a:p>
            <a:endParaRPr lang="en-US" dirty="0"/>
          </a:p>
        </p:txBody>
      </p:sp>
      <p:pic>
        <p:nvPicPr>
          <p:cNvPr id="41" name="Picture 40">
            <a:extLst>
              <a:ext uri="{FF2B5EF4-FFF2-40B4-BE49-F238E27FC236}">
                <a16:creationId xmlns:a16="http://schemas.microsoft.com/office/drawing/2014/main" id="{AD6CF9DA-352D-5D40-A3D8-CD4D46356E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6164" y="4180948"/>
            <a:ext cx="187206" cy="164932"/>
          </a:xfrm>
          <a:prstGeom prst="rect">
            <a:avLst/>
          </a:prstGeom>
        </p:spPr>
      </p:pic>
      <p:pic>
        <p:nvPicPr>
          <p:cNvPr id="42" name="Picture 41">
            <a:extLst>
              <a:ext uri="{FF2B5EF4-FFF2-40B4-BE49-F238E27FC236}">
                <a16:creationId xmlns:a16="http://schemas.microsoft.com/office/drawing/2014/main" id="{ACC3CFAC-2E62-0F4B-9722-AD178DEA44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9660" y="4428122"/>
            <a:ext cx="187206" cy="164932"/>
          </a:xfrm>
          <a:prstGeom prst="rect">
            <a:avLst/>
          </a:prstGeom>
        </p:spPr>
      </p:pic>
      <p:pic>
        <p:nvPicPr>
          <p:cNvPr id="43" name="Picture 42">
            <a:extLst>
              <a:ext uri="{FF2B5EF4-FFF2-40B4-BE49-F238E27FC236}">
                <a16:creationId xmlns:a16="http://schemas.microsoft.com/office/drawing/2014/main" id="{6B5F4B12-C9CE-2449-8122-1A1B9C0A70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8512" y="4423904"/>
            <a:ext cx="187206" cy="165493"/>
          </a:xfrm>
          <a:prstGeom prst="rect">
            <a:avLst/>
          </a:prstGeom>
        </p:spPr>
      </p:pic>
      <p:pic>
        <p:nvPicPr>
          <p:cNvPr id="44" name="Picture 43">
            <a:extLst>
              <a:ext uri="{FF2B5EF4-FFF2-40B4-BE49-F238E27FC236}">
                <a16:creationId xmlns:a16="http://schemas.microsoft.com/office/drawing/2014/main" id="{70CB3E3D-3A88-1D42-B6C6-E1AC060A26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465" y="4911275"/>
            <a:ext cx="614913" cy="294320"/>
          </a:xfrm>
          <a:prstGeom prst="rect">
            <a:avLst/>
          </a:prstGeom>
        </p:spPr>
      </p:pic>
      <p:pic>
        <p:nvPicPr>
          <p:cNvPr id="45" name="Picture 4">
            <a:extLst>
              <a:ext uri="{FF2B5EF4-FFF2-40B4-BE49-F238E27FC236}">
                <a16:creationId xmlns:a16="http://schemas.microsoft.com/office/drawing/2014/main" id="{4C942A94-BCA4-1541-846C-082484E4CA2C}"/>
              </a:ext>
            </a:extLst>
          </p:cNvPr>
          <p:cNvPicPr>
            <a:picLocks noChangeAspect="1" noChangeArrowheads="1"/>
          </p:cNvPicPr>
          <p:nvPr/>
        </p:nvPicPr>
        <p:blipFill>
          <a:blip r:embed="rId6"/>
          <a:srcRect/>
          <a:stretch/>
        </p:blipFill>
        <p:spPr bwMode="auto">
          <a:xfrm>
            <a:off x="707693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3D7E72E1-4F59-6C44-AF64-F6EF0543F6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3637" y="4100175"/>
            <a:ext cx="187206" cy="165493"/>
          </a:xfrm>
          <a:prstGeom prst="rect">
            <a:avLst/>
          </a:prstGeom>
        </p:spPr>
      </p:pic>
      <p:pic>
        <p:nvPicPr>
          <p:cNvPr id="47" name="Picture 46">
            <a:extLst>
              <a:ext uri="{FF2B5EF4-FFF2-40B4-BE49-F238E27FC236}">
                <a16:creationId xmlns:a16="http://schemas.microsoft.com/office/drawing/2014/main" id="{1F970B62-9ED5-0D44-A397-CD4D9CDE23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8069" y="4391186"/>
            <a:ext cx="187206" cy="165493"/>
          </a:xfrm>
          <a:prstGeom prst="rect">
            <a:avLst/>
          </a:prstGeom>
        </p:spPr>
      </p:pic>
      <p:sp>
        <p:nvSpPr>
          <p:cNvPr id="48" name="TextBox 47">
            <a:extLst>
              <a:ext uri="{FF2B5EF4-FFF2-40B4-BE49-F238E27FC236}">
                <a16:creationId xmlns:a16="http://schemas.microsoft.com/office/drawing/2014/main" id="{D546A1A8-DEF2-C74A-A01C-05936CF7708A}"/>
              </a:ext>
            </a:extLst>
          </p:cNvPr>
          <p:cNvSpPr txBox="1"/>
          <p:nvPr/>
        </p:nvSpPr>
        <p:spPr>
          <a:xfrm>
            <a:off x="6351425" y="3977001"/>
            <a:ext cx="184731" cy="369332"/>
          </a:xfrm>
          <a:prstGeom prst="rect">
            <a:avLst/>
          </a:prstGeom>
          <a:noFill/>
        </p:spPr>
        <p:txBody>
          <a:bodyPr wrap="none" rtlCol="0">
            <a:spAutoFit/>
          </a:bodyPr>
          <a:lstStyle/>
          <a:p>
            <a:endParaRPr lang="en-US" dirty="0"/>
          </a:p>
        </p:txBody>
      </p:sp>
      <p:pic>
        <p:nvPicPr>
          <p:cNvPr id="49" name="Picture 48">
            <a:extLst>
              <a:ext uri="{FF2B5EF4-FFF2-40B4-BE49-F238E27FC236}">
                <a16:creationId xmlns:a16="http://schemas.microsoft.com/office/drawing/2014/main" id="{8667AD1C-A0FA-2640-BACD-C97D80162F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11025" y="3609842"/>
            <a:ext cx="654765" cy="394780"/>
          </a:xfrm>
          <a:prstGeom prst="rect">
            <a:avLst/>
          </a:prstGeom>
        </p:spPr>
      </p:pic>
      <p:pic>
        <p:nvPicPr>
          <p:cNvPr id="50" name="Picture 49">
            <a:extLst>
              <a:ext uri="{FF2B5EF4-FFF2-40B4-BE49-F238E27FC236}">
                <a16:creationId xmlns:a16="http://schemas.microsoft.com/office/drawing/2014/main" id="{AD5D8CC6-159D-E541-9A68-15160A8B67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53" name="Picture 52">
            <a:extLst>
              <a:ext uri="{FF2B5EF4-FFF2-40B4-BE49-F238E27FC236}">
                <a16:creationId xmlns:a16="http://schemas.microsoft.com/office/drawing/2014/main" id="{97DD1AF7-BEF8-9A47-95B0-D4FE115838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3646" y="3715275"/>
            <a:ext cx="634329" cy="321640"/>
          </a:xfrm>
          <a:prstGeom prst="rect">
            <a:avLst/>
          </a:prstGeom>
        </p:spPr>
      </p:pic>
      <p:pic>
        <p:nvPicPr>
          <p:cNvPr id="2" name="Picture 1">
            <a:extLst>
              <a:ext uri="{FF2B5EF4-FFF2-40B4-BE49-F238E27FC236}">
                <a16:creationId xmlns:a16="http://schemas.microsoft.com/office/drawing/2014/main" id="{70471D73-E745-1543-A177-AD29FF5E2C0F}"/>
              </a:ext>
            </a:extLst>
          </p:cNvPr>
          <p:cNvPicPr>
            <a:picLocks noChangeAspect="1"/>
          </p:cNvPicPr>
          <p:nvPr/>
        </p:nvPicPr>
        <p:blipFill>
          <a:blip r:embed="rId8"/>
          <a:stretch>
            <a:fillRect/>
          </a:stretch>
        </p:blipFill>
        <p:spPr>
          <a:xfrm>
            <a:off x="3433010" y="6004460"/>
            <a:ext cx="5359400" cy="444500"/>
          </a:xfrm>
          <a:prstGeom prst="rect">
            <a:avLst/>
          </a:prstGeom>
        </p:spPr>
      </p:pic>
    </p:spTree>
    <p:extLst>
      <p:ext uri="{BB962C8B-B14F-4D97-AF65-F5344CB8AC3E}">
        <p14:creationId xmlns:p14="http://schemas.microsoft.com/office/powerpoint/2010/main" val="29467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1032" name="Picture 8">
            <a:extLst>
              <a:ext uri="{FF2B5EF4-FFF2-40B4-BE49-F238E27FC236}">
                <a16:creationId xmlns:a16="http://schemas.microsoft.com/office/drawing/2014/main" id="{8FA361F3-6793-1F47-9230-7503A5E31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847" y="849895"/>
            <a:ext cx="5322305" cy="53223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BABA443-9FAF-6046-9696-2AB72554609F}"/>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48117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C0039C5-85E9-F643-A2FE-E1AE6608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5B6FCD-871A-2A46-B551-815CD6FD4802}"/>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125879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at the site from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at the site from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Compensation depends not only on the </a:t>
            </a:r>
            <a:r>
              <a:rPr lang="en-US" sz="2800" b="1" dirty="0"/>
              <a:t>species present </a:t>
            </a:r>
            <a:r>
              <a:rPr lang="en-US" sz="2800" dirty="0"/>
              <a:t>but on </a:t>
            </a:r>
            <a:r>
              <a:rPr lang="en-US" sz="2800" b="1" dirty="0"/>
              <a:t>their match to current environmental conditions.</a:t>
            </a:r>
            <a:endParaRPr lang="en-US" sz="2800" dirty="0"/>
          </a:p>
          <a:p>
            <a:endParaRPr lang="en-US" sz="2800" b="1" dirty="0"/>
          </a:p>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a:p>
            <a:r>
              <a:rPr lang="en-US" sz="2800" dirty="0"/>
              <a:t>Compensatory dynamics fluctuate over the scale of </a:t>
            </a:r>
            <a:r>
              <a:rPr lang="en-US" sz="2800" b="1" dirty="0"/>
              <a:t>decades.</a:t>
            </a:r>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2 at 2pm EST</a:t>
            </a:r>
          </a:p>
        </p:txBody>
      </p:sp>
    </p:spTree>
    <p:extLst>
      <p:ext uri="{BB962C8B-B14F-4D97-AF65-F5344CB8AC3E}">
        <p14:creationId xmlns:p14="http://schemas.microsoft.com/office/powerpoint/2010/main" val="1072491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91E3A3DA-88FF-1242-9233-70CC2837F46A}"/>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Acknowledgements</a:t>
            </a:r>
            <a:endParaRPr lang="en-US" sz="2800" dirty="0"/>
          </a:p>
          <a:p>
            <a:endParaRPr lang="en-US" sz="2800" b="1" dirty="0"/>
          </a:p>
          <a:p>
            <a:pPr marL="457200" indent="-457200">
              <a:buFontTx/>
              <a:buChar char="-"/>
            </a:pPr>
            <a:r>
              <a:rPr lang="en-US" sz="2800" dirty="0"/>
              <a:t>NSF funding</a:t>
            </a:r>
          </a:p>
          <a:p>
            <a:pPr marL="457200" indent="-457200">
              <a:buFontTx/>
              <a:buChar char="-"/>
            </a:pPr>
            <a:r>
              <a:rPr lang="en-US" sz="2800" dirty="0"/>
              <a:t>UF</a:t>
            </a:r>
          </a:p>
          <a:p>
            <a:pPr marL="457200" indent="-457200">
              <a:buFontTx/>
              <a:buChar char="-"/>
            </a:pPr>
            <a:r>
              <a:rPr lang="en-US" sz="2800" dirty="0"/>
              <a:t>Portal Project folks</a:t>
            </a:r>
          </a:p>
        </p:txBody>
      </p:sp>
    </p:spTree>
    <p:extLst>
      <p:ext uri="{BB962C8B-B14F-4D97-AF65-F5344CB8AC3E}">
        <p14:creationId xmlns:p14="http://schemas.microsoft.com/office/powerpoint/2010/main" val="352808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F5C2753-C0D3-894D-942A-F928558C07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0381" y="2850105"/>
            <a:ext cx="541169" cy="254967"/>
          </a:xfrm>
          <a:prstGeom prst="rect">
            <a:avLst/>
          </a:prstGeom>
        </p:spPr>
      </p:pic>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4"/>
          <a:srcRect/>
          <a:stretch/>
        </p:blipFill>
        <p:spPr>
          <a:xfrm>
            <a:off x="648337" y="2762155"/>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3847553" y="4289059"/>
            <a:ext cx="319424" cy="262376"/>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1190" y="5406482"/>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8681" y="545680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2508680" y="537063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decreases in abundance of one species are offset by increases from others, so </a:t>
            </a:r>
            <a:r>
              <a:rPr lang="en-US" sz="2800" b="1" dirty="0"/>
              <a:t>total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3566" y="4025514"/>
            <a:ext cx="541169" cy="254967"/>
          </a:xfrm>
          <a:prstGeom prst="rect">
            <a:avLst/>
          </a:prstGeom>
        </p:spPr>
      </p:pic>
      <p:sp>
        <p:nvSpPr>
          <p:cNvPr id="30" name="Right Bracket 29">
            <a:extLst>
              <a:ext uri="{FF2B5EF4-FFF2-40B4-BE49-F238E27FC236}">
                <a16:creationId xmlns:a16="http://schemas.microsoft.com/office/drawing/2014/main" id="{C9E07C17-CA51-2946-9BE4-584B86F48437}"/>
              </a:ext>
            </a:extLst>
          </p:cNvPr>
          <p:cNvSpPr/>
          <p:nvPr/>
        </p:nvSpPr>
        <p:spPr>
          <a:xfrm>
            <a:off x="3206999" y="3001375"/>
            <a:ext cx="180625" cy="1802081"/>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3" name="Picture 52">
            <a:extLst>
              <a:ext uri="{FF2B5EF4-FFF2-40B4-BE49-F238E27FC236}">
                <a16:creationId xmlns:a16="http://schemas.microsoft.com/office/drawing/2014/main" id="{25F48382-C2F4-1343-808D-77BC6AAAFB2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982008" y="2870187"/>
            <a:ext cx="319424" cy="262376"/>
          </a:xfrm>
          <a:prstGeom prst="rect">
            <a:avLst/>
          </a:prstGeom>
        </p:spPr>
      </p:pic>
      <p:sp>
        <p:nvSpPr>
          <p:cNvPr id="15" name="TextBox 14">
            <a:extLst>
              <a:ext uri="{FF2B5EF4-FFF2-40B4-BE49-F238E27FC236}">
                <a16:creationId xmlns:a16="http://schemas.microsoft.com/office/drawing/2014/main" id="{C1DB7A5D-CC64-5645-B019-7E38511E93B7}"/>
              </a:ext>
            </a:extLst>
          </p:cNvPr>
          <p:cNvSpPr txBox="1"/>
          <p:nvPr/>
        </p:nvSpPr>
        <p:spPr>
          <a:xfrm>
            <a:off x="4741420" y="2803153"/>
            <a:ext cx="6971859" cy="1754326"/>
          </a:xfrm>
          <a:prstGeom prst="rect">
            <a:avLst/>
          </a:prstGeom>
          <a:noFill/>
        </p:spPr>
        <p:txBody>
          <a:bodyPr wrap="square" rtlCol="0">
            <a:spAutoFit/>
          </a:bodyPr>
          <a:lstStyle/>
          <a:p>
            <a:r>
              <a:rPr lang="en-US" dirty="0"/>
              <a:t>When 	     is absent,          increases in abundance to use 100% of the energy left unused by           .</a:t>
            </a:r>
          </a:p>
          <a:p>
            <a:endParaRPr lang="en-US" dirty="0"/>
          </a:p>
          <a:p>
            <a:endParaRPr lang="en-US" dirty="0"/>
          </a:p>
          <a:p>
            <a:r>
              <a:rPr lang="en-US" dirty="0"/>
              <a:t>An assemblage without           uses the same amount of energy as the complete assemblage.</a:t>
            </a:r>
          </a:p>
        </p:txBody>
      </p:sp>
      <p:pic>
        <p:nvPicPr>
          <p:cNvPr id="56" name="Picture 55">
            <a:extLst>
              <a:ext uri="{FF2B5EF4-FFF2-40B4-BE49-F238E27FC236}">
                <a16:creationId xmlns:a16="http://schemas.microsoft.com/office/drawing/2014/main" id="{0715BB13-3400-3545-8D42-6AA2E36E6C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135" y="3132563"/>
            <a:ext cx="541169" cy="254967"/>
          </a:xfrm>
          <a:prstGeom prst="rect">
            <a:avLst/>
          </a:prstGeom>
        </p:spPr>
      </p:pic>
      <p:pic>
        <p:nvPicPr>
          <p:cNvPr id="64" name="Picture 63">
            <a:extLst>
              <a:ext uri="{FF2B5EF4-FFF2-40B4-BE49-F238E27FC236}">
                <a16:creationId xmlns:a16="http://schemas.microsoft.com/office/drawing/2014/main" id="{399660B7-9877-7E4C-A6CF-D7117B596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847" y="3902415"/>
            <a:ext cx="541169" cy="254967"/>
          </a:xfrm>
          <a:prstGeom prst="rect">
            <a:avLst/>
          </a:prstGeom>
        </p:spPr>
      </p:pic>
    </p:spTree>
    <p:extLst>
      <p:ext uri="{BB962C8B-B14F-4D97-AF65-F5344CB8AC3E}">
        <p14:creationId xmlns:p14="http://schemas.microsoft.com/office/powerpoint/2010/main" val="197477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8">
            <a:extLst>
              <a:ext uri="{FF2B5EF4-FFF2-40B4-BE49-F238E27FC236}">
                <a16:creationId xmlns:a16="http://schemas.microsoft.com/office/drawing/2014/main" id="{4BAAC06C-CA6D-E140-8D82-58F02FACF55A}"/>
              </a:ext>
            </a:extLst>
          </p:cNvPr>
          <p:cNvSpPr txBox="1">
            <a:spLocks/>
          </p:cNvSpPr>
          <p:nvPr/>
        </p:nvSpPr>
        <p:spPr>
          <a:xfrm>
            <a:off x="823634" y="371014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41" name="Title 83">
            <a:extLst>
              <a:ext uri="{FF2B5EF4-FFF2-40B4-BE49-F238E27FC236}">
                <a16:creationId xmlns:a16="http://schemas.microsoft.com/office/drawing/2014/main" id="{77597863-AFFE-0645-8915-F7FCE6767F0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When observed, energetic compensation is consistent with a </a:t>
            </a:r>
            <a:r>
              <a:rPr lang="en-US" sz="2800" b="1" dirty="0"/>
              <a:t>zero sum competitive dynamic.</a:t>
            </a:r>
            <a:endParaRPr lang="en-US" sz="2800" dirty="0"/>
          </a:p>
          <a:p>
            <a:endParaRPr lang="en-US" sz="2800" dirty="0"/>
          </a:p>
          <a:p>
            <a:r>
              <a:rPr lang="en-US" sz="2800" dirty="0"/>
              <a:t>Energetic compensation renders </a:t>
            </a:r>
            <a:r>
              <a:rPr lang="en-US" sz="2800" b="1" dirty="0"/>
              <a:t>community-level function less variable than individual species’ abundances. </a:t>
            </a:r>
            <a:endParaRPr lang="en-US" sz="2800" dirty="0"/>
          </a:p>
          <a:p>
            <a:endParaRPr lang="en-US" sz="2800" b="1" dirty="0"/>
          </a:p>
          <a:p>
            <a:endParaRPr lang="en-US" sz="2800" dirty="0"/>
          </a:p>
        </p:txBody>
      </p:sp>
    </p:spTree>
    <p:extLst>
      <p:ext uri="{BB962C8B-B14F-4D97-AF65-F5344CB8AC3E}">
        <p14:creationId xmlns:p14="http://schemas.microsoft.com/office/powerpoint/2010/main" val="186955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Tree>
    <p:extLst>
      <p:ext uri="{BB962C8B-B14F-4D97-AF65-F5344CB8AC3E}">
        <p14:creationId xmlns:p14="http://schemas.microsoft.com/office/powerpoint/2010/main" val="203667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t>  </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162196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Dispersal limitation </a:t>
            </a:r>
            <a:r>
              <a:rPr lang="en-US" sz="2800" dirty="0"/>
              <a:t>can </a:t>
            </a:r>
            <a:r>
              <a:rPr lang="en-US" sz="2800" b="1" dirty="0"/>
              <a:t>delay </a:t>
            </a:r>
            <a:r>
              <a:rPr lang="en-US" sz="2800" dirty="0"/>
              <a:t>compensation.</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74474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Tree>
    <p:extLst>
      <p:ext uri="{BB962C8B-B14F-4D97-AF65-F5344CB8AC3E}">
        <p14:creationId xmlns:p14="http://schemas.microsoft.com/office/powerpoint/2010/main" val="165101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810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785</Words>
  <Application>Microsoft Macintosh PowerPoint</Application>
  <PresentationFormat>Widescreen</PresentationFormat>
  <Paragraphs>104</Paragraphs>
  <Slides>32</Slides>
  <Notes>28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Energetic compensation: decreases in abundance of one species are offset by increases from others, so total energy use is maintained.</vt:lpstr>
      <vt:lpstr>PowerPoint Presentation</vt:lpstr>
      <vt:lpstr>PowerPoint Presentation</vt:lpstr>
      <vt:lpstr>Competition and compensation have an inherent temporal dimension.         </vt:lpstr>
      <vt:lpstr>Compensation is an inherently temporal phenomenon.   Dispersal limitation can delay compensation.    </vt:lpstr>
      <vt:lpstr>Competition and compensation have an inherent temporal dimension.   Dispersal limitation can delay compensation.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 conditions at the site from 1996-2010, C. baileyi was able to compensate for kangaroo rat removal.   C. baileyi is still present, and resources are still available, but C. balieyi is no longer abundant enough to compensate for kangaroo rats.    Under present conditions, additional factors limit C. baileyi and prevent compensation.</vt:lpstr>
      <vt:lpstr>Under conditions at the site from 1996-2010, C. baileyi was able to compensate for kangaroo rat removal.   C. baileyi is still present, and resources are still available, but C. balieyi is no longer abundant enough to compensate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76</cp:revision>
  <dcterms:created xsi:type="dcterms:W3CDTF">2021-06-22T18:48:54Z</dcterms:created>
  <dcterms:modified xsi:type="dcterms:W3CDTF">2021-06-26T19:20:42Z</dcterms:modified>
</cp:coreProperties>
</file>